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2"/>
  </p:notesMasterIdLst>
  <p:sldIdLst>
    <p:sldId id="256" r:id="rId2"/>
    <p:sldId id="281" r:id="rId3"/>
    <p:sldId id="278" r:id="rId4"/>
    <p:sldId id="258" r:id="rId5"/>
    <p:sldId id="282" r:id="rId6"/>
    <p:sldId id="260" r:id="rId7"/>
    <p:sldId id="261" r:id="rId8"/>
    <p:sldId id="280" r:id="rId9"/>
    <p:sldId id="269" r:id="rId10"/>
    <p:sldId id="283" r:id="rId11"/>
    <p:sldId id="284" r:id="rId12"/>
    <p:sldId id="289" r:id="rId13"/>
    <p:sldId id="285" r:id="rId14"/>
    <p:sldId id="286" r:id="rId15"/>
    <p:sldId id="287" r:id="rId16"/>
    <p:sldId id="279" r:id="rId17"/>
    <p:sldId id="288"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4D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7" autoAdjust="0"/>
    <p:restoredTop sz="86385" autoAdjust="0"/>
  </p:normalViewPr>
  <p:slideViewPr>
    <p:cSldViewPr snapToGrid="0">
      <p:cViewPr varScale="1">
        <p:scale>
          <a:sx n="57" d="100"/>
          <a:sy n="57" d="100"/>
        </p:scale>
        <p:origin x="268" y="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B618DE-10D4-4BCF-861F-04A9DF498797}" type="datetimeFigureOut">
              <a:rPr lang="en-US" smtClean="0"/>
              <a:t>11/5/2020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C06EE-CFCC-4979-B332-751E300089E7}" type="slidenum">
              <a:rPr lang="en-US" smtClean="0"/>
              <a:t>‹#›</a:t>
            </a:fld>
            <a:endParaRPr lang="en-US"/>
          </a:p>
        </p:txBody>
      </p:sp>
    </p:spTree>
    <p:extLst>
      <p:ext uri="{BB962C8B-B14F-4D97-AF65-F5344CB8AC3E}">
        <p14:creationId xmlns:p14="http://schemas.microsoft.com/office/powerpoint/2010/main" val="1241483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C06EE-CFCC-4979-B332-751E300089E7}" type="slidenum">
              <a:rPr lang="en-US" smtClean="0"/>
              <a:t>11</a:t>
            </a:fld>
            <a:endParaRPr lang="en-US"/>
          </a:p>
        </p:txBody>
      </p:sp>
    </p:spTree>
    <p:extLst>
      <p:ext uri="{BB962C8B-B14F-4D97-AF65-F5344CB8AC3E}">
        <p14:creationId xmlns:p14="http://schemas.microsoft.com/office/powerpoint/2010/main" val="380679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C06EE-CFCC-4979-B332-751E300089E7}" type="slidenum">
              <a:rPr lang="en-US" smtClean="0"/>
              <a:t>18</a:t>
            </a:fld>
            <a:endParaRPr lang="en-US"/>
          </a:p>
        </p:txBody>
      </p:sp>
    </p:spTree>
    <p:extLst>
      <p:ext uri="{BB962C8B-B14F-4D97-AF65-F5344CB8AC3E}">
        <p14:creationId xmlns:p14="http://schemas.microsoft.com/office/powerpoint/2010/main" val="532387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6535B1-E194-4872-A0AD-74731625FC83}"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69B7B-5A51-46CC-B696-B21BEE8679B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991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6535B1-E194-4872-A0AD-74731625FC83}"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181227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6535B1-E194-4872-A0AD-74731625FC83}"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2349074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6535B1-E194-4872-A0AD-74731625FC83}"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2090418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6535B1-E194-4872-A0AD-74731625FC83}"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E69B7B-5A51-46CC-B696-B21BEE8679B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851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6535B1-E194-4872-A0AD-74731625FC83}"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3293474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6535B1-E194-4872-A0AD-74731625FC83}"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619774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6535B1-E194-4872-A0AD-74731625FC83}" type="datetimeFigureOut">
              <a:rPr lang="en-US" smtClean="0"/>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2922840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F6535B1-E194-4872-A0AD-74731625FC83}" type="datetimeFigureOut">
              <a:rPr lang="en-US" smtClean="0"/>
              <a:t>11/5/2020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82699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F6535B1-E194-4872-A0AD-74731625FC83}" type="datetimeFigureOut">
              <a:rPr lang="en-US" smtClean="0"/>
              <a:t>11/5/2020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5E69B7B-5A51-46CC-B696-B21BEE8679B9}" type="slidenum">
              <a:rPr lang="en-US" smtClean="0"/>
              <a:t>‹#›</a:t>
            </a:fld>
            <a:endParaRPr lang="en-US"/>
          </a:p>
        </p:txBody>
      </p:sp>
    </p:spTree>
    <p:extLst>
      <p:ext uri="{BB962C8B-B14F-4D97-AF65-F5344CB8AC3E}">
        <p14:creationId xmlns:p14="http://schemas.microsoft.com/office/powerpoint/2010/main" val="340975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F6535B1-E194-4872-A0AD-74731625FC83}"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E69B7B-5A51-46CC-B696-B21BEE8679B9}" type="slidenum">
              <a:rPr lang="en-US" smtClean="0"/>
              <a:t>‹#›</a:t>
            </a:fld>
            <a:endParaRPr lang="en-US"/>
          </a:p>
        </p:txBody>
      </p:sp>
    </p:spTree>
    <p:extLst>
      <p:ext uri="{BB962C8B-B14F-4D97-AF65-F5344CB8AC3E}">
        <p14:creationId xmlns:p14="http://schemas.microsoft.com/office/powerpoint/2010/main" val="2772456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F6535B1-E194-4872-A0AD-74731625FC83}" type="datetimeFigureOut">
              <a:rPr lang="en-US" smtClean="0"/>
              <a:t>11/5/2020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5E69B7B-5A51-46CC-B696-B21BEE8679B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98132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racialequity2030.org/readiness-tool" TargetMode="External"/><Relationship Id="rId2" Type="http://schemas.openxmlformats.org/officeDocument/2006/relationships/hyperlink" Target="https://www.racialequity2030.org/" TargetMode="External"/><Relationship Id="rId1" Type="http://schemas.openxmlformats.org/officeDocument/2006/relationships/slideLayout" Target="../slideLayouts/slideLayout2.xml"/><Relationship Id="rId6" Type="http://schemas.openxmlformats.org/officeDocument/2006/relationships/hyperlink" Target="https://www.racialequity2030.org/evaluation#expert-review" TargetMode="External"/><Relationship Id="rId5" Type="http://schemas.openxmlformats.org/officeDocument/2006/relationships/hyperlink" Target="https://www.racialequity2030.org/scoring" TargetMode="External"/><Relationship Id="rId4" Type="http://schemas.openxmlformats.org/officeDocument/2006/relationships/hyperlink" Target="https://www.racialequity2030.org/applica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racialequity2030.org/readiness-too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itle Slide&#10;Lever for Change Logo&#10;W.K. Kellogg Foundation Logo&#10;Racial Equity 2030 &#10;A Call for Bold Solutions to Drive an Equitable Future&#10;&#10;">
            <a:extLst>
              <a:ext uri="{FF2B5EF4-FFF2-40B4-BE49-F238E27FC236}">
                <a16:creationId xmlns:a16="http://schemas.microsoft.com/office/drawing/2014/main" id="{C9BD0ED2-6389-44CA-AB87-257E7DB8947B}"/>
              </a:ext>
            </a:extLst>
          </p:cNvPr>
          <p:cNvPicPr>
            <a:picLocks noChangeAspect="1"/>
          </p:cNvPicPr>
          <p:nvPr/>
        </p:nvPicPr>
        <p:blipFill>
          <a:blip r:embed="rId2"/>
          <a:stretch>
            <a:fillRect/>
          </a:stretch>
        </p:blipFill>
        <p:spPr>
          <a:xfrm>
            <a:off x="1338633" y="1404195"/>
            <a:ext cx="9825807" cy="3442113"/>
          </a:xfrm>
          <a:prstGeom prst="rect">
            <a:avLst/>
          </a:prstGeom>
        </p:spPr>
      </p:pic>
      <p:sp>
        <p:nvSpPr>
          <p:cNvPr id="4" name="Title 3" hidden="1">
            <a:extLst>
              <a:ext uri="{FF2B5EF4-FFF2-40B4-BE49-F238E27FC236}">
                <a16:creationId xmlns:a16="http://schemas.microsoft.com/office/drawing/2014/main" id="{01D79259-CD73-49AC-B2A0-3F3B0A634D49}"/>
              </a:ext>
            </a:extLst>
          </p:cNvPr>
          <p:cNvSpPr>
            <a:spLocks noGrp="1"/>
          </p:cNvSpPr>
          <p:nvPr>
            <p:ph type="title" idx="4294967295"/>
          </p:nvPr>
        </p:nvSpPr>
        <p:spPr/>
        <p:txBody>
          <a:bodyPr/>
          <a:lstStyle/>
          <a:p>
            <a:r>
              <a:rPr lang="en-US" dirty="0"/>
              <a:t>Opening slide</a:t>
            </a:r>
          </a:p>
        </p:txBody>
      </p:sp>
    </p:spTree>
    <p:extLst>
      <p:ext uri="{BB962C8B-B14F-4D97-AF65-F5344CB8AC3E}">
        <p14:creationId xmlns:p14="http://schemas.microsoft.com/office/powerpoint/2010/main" val="2615292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The Application: Critical Items"/>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a:xfrm>
            <a:off x="1097279" y="286603"/>
            <a:ext cx="10151967" cy="1450757"/>
          </a:xfrm>
        </p:spPr>
        <p:txBody>
          <a:bodyPr>
            <a:normAutofit/>
          </a:bodyPr>
          <a:lstStyle/>
          <a:p>
            <a:r>
              <a:rPr lang="en-US" sz="4400" b="1" dirty="0"/>
              <a:t>The Application: Critical Items</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marR="0" lvl="0">
              <a:lnSpc>
                <a:spcPct val="10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issue you are trying to address? Who is impacted, and why does the problem exist in the current environment?</a:t>
            </a:r>
          </a:p>
          <a:p>
            <a:pPr marL="0" marR="0" lvl="0" indent="0">
              <a:lnSpc>
                <a:spcPct val="100000"/>
              </a:lnSpc>
              <a:spcBef>
                <a:spcPts val="0"/>
              </a:spcBef>
              <a:spcAft>
                <a:spcPts val="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0000"/>
              </a:lnSpc>
              <a:spcBef>
                <a:spcPts val="0"/>
              </a:spcBef>
              <a:spcAft>
                <a:spcPts val="0"/>
              </a:spcAft>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H</a:t>
            </a:r>
            <a:r>
              <a:rPr lang="en-US" sz="1800" dirty="0">
                <a:effectLst/>
                <a:latin typeface="Calibri" panose="020F0502020204030204" pitchFamily="34" charset="0"/>
                <a:ea typeface="Calibri" panose="020F0502020204030204" pitchFamily="34" charset="0"/>
                <a:cs typeface="Times New Roman" panose="02020603050405020304" pitchFamily="18" charset="0"/>
              </a:rPr>
              <a:t>ow will you address the issue over the ten-year grant period? What are your anticipated results, and who will benefit? </a:t>
            </a:r>
            <a:r>
              <a:rPr lang="en-US" sz="1800" dirty="0">
                <a:latin typeface="Calibri" panose="020F0502020204030204" pitchFamily="34" charset="0"/>
                <a:ea typeface="Calibri" panose="020F0502020204030204" pitchFamily="34" charset="0"/>
                <a:cs typeface="Times New Roman" panose="02020603050405020304" pitchFamily="18" charset="0"/>
              </a:rPr>
              <a:t>W</a:t>
            </a:r>
            <a:r>
              <a:rPr lang="en-US" sz="1800" dirty="0">
                <a:effectLst/>
                <a:latin typeface="Calibri" panose="020F0502020204030204" pitchFamily="34" charset="0"/>
                <a:ea typeface="Calibri" panose="020F0502020204030204" pitchFamily="34" charset="0"/>
                <a:cs typeface="Times New Roman" panose="02020603050405020304" pitchFamily="18" charset="0"/>
              </a:rPr>
              <a:t>hat opportunities does your solution present for structural or systems change? How do you think change will happen as a result of your efforts?</a:t>
            </a:r>
          </a:p>
          <a:p>
            <a:pPr marL="0" marR="0" lvl="0" indent="0">
              <a:lnSpc>
                <a:spcPct val="100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will you embed the Kellogg Foundation’s commitments to racial equity and racial healing in your project?</a:t>
            </a:r>
          </a:p>
          <a:p>
            <a:pPr lvl="1">
              <a:lnSpc>
                <a:spcPct val="100000"/>
              </a:lnSpc>
              <a:spcBef>
                <a:spcPts val="0"/>
              </a:spcBef>
              <a:spcAft>
                <a:spcPts val="800"/>
              </a:spcAft>
              <a:buSzPts val="1000"/>
              <a:buFont typeface="Arial" panose="020B0604020202020204" pitchFamily="34" charset="0"/>
              <a:buChar char="•"/>
              <a:tabLst>
                <a:tab pos="457200" algn="l"/>
              </a:tabLs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Racial equity</a:t>
            </a:r>
            <a:r>
              <a:rPr lang="en-US" sz="1600" dirty="0">
                <a:effectLst/>
                <a:latin typeface="Calibri" panose="020F0502020204030204" pitchFamily="34" charset="0"/>
                <a:ea typeface="Calibri" panose="020F0502020204030204" pitchFamily="34" charset="0"/>
                <a:cs typeface="Times New Roman" panose="02020603050405020304" pitchFamily="18" charset="0"/>
              </a:rPr>
              <a:t> affirms that all people, regardless of their racial/ethnic group identification, skin color or physical traits, deserve an equal opportunity to experience well-being in a just society. </a:t>
            </a:r>
          </a:p>
          <a:p>
            <a:pPr lvl="1">
              <a:lnSpc>
                <a:spcPct val="100000"/>
              </a:lnSpc>
              <a:spcBef>
                <a:spcPts val="0"/>
              </a:spcBef>
              <a:spcAft>
                <a:spcPts val="0"/>
              </a:spcAft>
              <a:buSzPts val="1000"/>
              <a:buFont typeface="Arial" panose="020B0604020202020204" pitchFamily="34" charset="0"/>
              <a:buChar char="•"/>
              <a:tabLst>
                <a:tab pos="457200" algn="l"/>
              </a:tabLs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Racial healing</a:t>
            </a:r>
            <a:r>
              <a:rPr lang="en-US" sz="1600" dirty="0">
                <a:effectLst/>
                <a:latin typeface="Calibri" panose="020F0502020204030204" pitchFamily="34" charset="0"/>
                <a:ea typeface="Calibri" panose="020F0502020204030204" pitchFamily="34" charset="0"/>
                <a:cs typeface="Times New Roman" panose="02020603050405020304" pitchFamily="18" charset="0"/>
              </a:rPr>
              <a:t> is a process that restores individuals and communities to wholeness, repairs the damage caused by racism and transforms societal structures into ones that affirm the inherent value of all people.</a:t>
            </a:r>
          </a:p>
          <a:p>
            <a:pPr marL="0" lvl="0" indent="0">
              <a:lnSpc>
                <a:spcPct val="120000"/>
              </a:lnSpc>
              <a:spcBef>
                <a:spcPts val="0"/>
              </a:spcBef>
              <a:buNone/>
            </a:pPr>
            <a:endParaRPr lang="en-US" sz="1600" dirty="0"/>
          </a:p>
          <a:p>
            <a:pPr>
              <a:lnSpc>
                <a:spcPct val="120000"/>
              </a:lnSpc>
              <a:spcBef>
                <a:spcPts val="0"/>
              </a:spcBef>
            </a:pPr>
            <a:endParaRPr lang="en-US" sz="1600" dirty="0"/>
          </a:p>
        </p:txBody>
      </p:sp>
    </p:spTree>
    <p:extLst>
      <p:ext uri="{BB962C8B-B14F-4D97-AF65-F5344CB8AC3E}">
        <p14:creationId xmlns:p14="http://schemas.microsoft.com/office/powerpoint/2010/main" val="2675289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The Application: Critical Items"/>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descr="The Application: Critical Items"/>
          <p:cNvSpPr>
            <a:spLocks noGrp="1"/>
          </p:cNvSpPr>
          <p:nvPr>
            <p:ph type="title"/>
          </p:nvPr>
        </p:nvSpPr>
        <p:spPr>
          <a:xfrm>
            <a:off x="1097279" y="286603"/>
            <a:ext cx="10151967" cy="1450757"/>
          </a:xfrm>
        </p:spPr>
        <p:txBody>
          <a:bodyPr>
            <a:normAutofit/>
          </a:bodyPr>
          <a:lstStyle/>
          <a:p>
            <a:r>
              <a:rPr lang="en-US" sz="4400" b="1" dirty="0"/>
              <a:t>The Application: Critical Items, Cont.</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lvl="0">
              <a:lnSpc>
                <a:spcPct val="100000"/>
              </a:lnSpc>
              <a:spcBef>
                <a:spcPts val="0"/>
              </a:spcBef>
              <a:buFont typeface="Wingdings" panose="05000000000000000000" pitchFamily="2" charset="2"/>
              <a:buChar char="Ø"/>
            </a:pPr>
            <a:r>
              <a:rPr lang="en-US" sz="1800" dirty="0"/>
              <a:t>How is your approach different from existing methods and practices? What is unique and creative about it?</a:t>
            </a:r>
          </a:p>
          <a:p>
            <a:pPr marL="0" lvl="0" indent="0">
              <a:lnSpc>
                <a:spcPct val="100000"/>
              </a:lnSpc>
              <a:spcBef>
                <a:spcPts val="0"/>
              </a:spcBef>
              <a:buNone/>
            </a:pPr>
            <a:endParaRPr lang="en-US" sz="1800" dirty="0"/>
          </a:p>
          <a:p>
            <a:pPr lvl="0">
              <a:lnSpc>
                <a:spcPct val="100000"/>
              </a:lnSpc>
              <a:spcBef>
                <a:spcPts val="0"/>
              </a:spcBef>
              <a:buFont typeface="Wingdings" panose="05000000000000000000" pitchFamily="2" charset="2"/>
              <a:buChar char="Ø"/>
            </a:pPr>
            <a:r>
              <a:rPr lang="en-US" sz="1800" dirty="0"/>
              <a:t>Where are you currently implementing your solution?  Where do you plan to implement your solution if awarded this grant?</a:t>
            </a:r>
          </a:p>
          <a:p>
            <a:pPr marL="0" lvl="0" indent="0">
              <a:lnSpc>
                <a:spcPct val="100000"/>
              </a:lnSpc>
              <a:spcBef>
                <a:spcPts val="0"/>
              </a:spcBef>
              <a:buNone/>
            </a:pPr>
            <a:endParaRPr lang="en-US" sz="1800" dirty="0"/>
          </a:p>
          <a:p>
            <a:pPr lvl="0">
              <a:lnSpc>
                <a:spcPct val="100000"/>
              </a:lnSpc>
              <a:spcBef>
                <a:spcPts val="0"/>
              </a:spcBef>
              <a:buFont typeface="Wingdings" panose="05000000000000000000" pitchFamily="2" charset="2"/>
              <a:buChar char="Ø"/>
            </a:pPr>
            <a:r>
              <a:rPr lang="en-US" sz="1800" dirty="0"/>
              <a:t>What gives you confidence that your project will work? Provide information and examples that support your thinking. These can include formal or informal studies, observations, and other indicators of change as defined by your community.</a:t>
            </a:r>
          </a:p>
          <a:p>
            <a:pPr marL="0" lvl="0" indent="0">
              <a:lnSpc>
                <a:spcPct val="100000"/>
              </a:lnSpc>
              <a:spcBef>
                <a:spcPts val="0"/>
              </a:spcBef>
              <a:buNone/>
            </a:pPr>
            <a:endParaRPr lang="en-US" sz="1800" dirty="0"/>
          </a:p>
          <a:p>
            <a:pPr lvl="0">
              <a:lnSpc>
                <a:spcPct val="100000"/>
              </a:lnSpc>
              <a:spcBef>
                <a:spcPts val="0"/>
              </a:spcBef>
              <a:buFont typeface="Wingdings" panose="05000000000000000000" pitchFamily="2" charset="2"/>
              <a:buChar char="Ø"/>
            </a:pPr>
            <a:r>
              <a:rPr lang="en-US" sz="1800" dirty="0"/>
              <a:t>Who are your external collaborators and partners?  How long have you been working together on this issue?</a:t>
            </a:r>
          </a:p>
          <a:p>
            <a:pPr marL="0" lvl="0" indent="0">
              <a:lnSpc>
                <a:spcPct val="100000"/>
              </a:lnSpc>
              <a:spcBef>
                <a:spcPts val="0"/>
              </a:spcBef>
              <a:buNone/>
            </a:pPr>
            <a:endParaRPr lang="en-US" sz="1800" dirty="0"/>
          </a:p>
          <a:p>
            <a:pPr lvl="0">
              <a:lnSpc>
                <a:spcPct val="100000"/>
              </a:lnSpc>
              <a:spcBef>
                <a:spcPts val="0"/>
              </a:spcBef>
              <a:buFont typeface="Wingdings" panose="05000000000000000000" pitchFamily="2" charset="2"/>
              <a:buChar char="Ø"/>
            </a:pPr>
            <a:r>
              <a:rPr lang="en-US" sz="1800" dirty="0"/>
              <a:t>How is your team uniquely positioned to make a change, and why is your team the best choice to solve this problem? How does the project team reflect and include the communities served by your project, and how are communities closest to the issue reflected in leadership of the project?</a:t>
            </a:r>
          </a:p>
          <a:p>
            <a:pPr lvl="0">
              <a:lnSpc>
                <a:spcPct val="100000"/>
              </a:lnSpc>
              <a:spcBef>
                <a:spcPts val="0"/>
              </a:spcBef>
              <a:buFont typeface="Wingdings" panose="05000000000000000000" pitchFamily="2" charset="2"/>
              <a:buChar char="Ø"/>
            </a:pPr>
            <a:endParaRPr lang="en-US" sz="1800" dirty="0"/>
          </a:p>
          <a:p>
            <a:pPr lvl="0">
              <a:lnSpc>
                <a:spcPct val="120000"/>
              </a:lnSpc>
              <a:spcBef>
                <a:spcPts val="0"/>
              </a:spcBef>
              <a:buFont typeface="Arial" panose="020B0604020202020204" pitchFamily="34" charset="0"/>
              <a:buChar char="•"/>
            </a:pPr>
            <a:endParaRPr lang="en-US" sz="1600" dirty="0"/>
          </a:p>
          <a:p>
            <a:pPr>
              <a:lnSpc>
                <a:spcPct val="120000"/>
              </a:lnSpc>
              <a:spcBef>
                <a:spcPts val="0"/>
              </a:spcBef>
            </a:pPr>
            <a:endParaRPr lang="en-US" sz="1600" dirty="0"/>
          </a:p>
        </p:txBody>
      </p:sp>
    </p:spTree>
    <p:extLst>
      <p:ext uri="{BB962C8B-B14F-4D97-AF65-F5344CB8AC3E}">
        <p14:creationId xmlns:p14="http://schemas.microsoft.com/office/powerpoint/2010/main" val="279303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The Application: Racial Equity in a Global Context"/>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a:xfrm>
            <a:off x="1097279" y="286603"/>
            <a:ext cx="10715276" cy="1450757"/>
          </a:xfrm>
        </p:spPr>
        <p:txBody>
          <a:bodyPr>
            <a:normAutofit/>
          </a:bodyPr>
          <a:lstStyle/>
          <a:p>
            <a:r>
              <a:rPr lang="en-US" sz="4400" b="1" dirty="0"/>
              <a:t>The Application: Racial Equity in a Global Context</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marL="0" lvl="0" indent="0">
              <a:lnSpc>
                <a:spcPct val="100000"/>
              </a:lnSpc>
              <a:spcBef>
                <a:spcPts val="0"/>
              </a:spcBef>
              <a:buNone/>
            </a:pPr>
            <a:r>
              <a:rPr lang="en-US" sz="1800" b="1" dirty="0"/>
              <a:t>The focus of proposed work can be either national or international. "Racial Equity" has specific connotations within the United States. What does it mean in a global context?</a:t>
            </a:r>
            <a:endParaRPr lang="en-US" sz="1800" dirty="0"/>
          </a:p>
          <a:p>
            <a:pPr>
              <a:lnSpc>
                <a:spcPct val="120000"/>
              </a:lnSpc>
              <a:spcBef>
                <a:spcPts val="0"/>
              </a:spcBef>
            </a:pPr>
            <a:r>
              <a:rPr lang="en-US" sz="1800" i="1" dirty="0"/>
              <a:t>We believe a racially equitable society is one in which neither race nor ethnicity determines opportunity and life outcomes. It is a society where all groups have the ability to participate, prosper, and reach their full potential. Depending on local conditions, barriers to that vision may be rooted in perceived racial difference, and/or in oppression tied to ethnicity, caste, or economic injustice.</a:t>
            </a:r>
          </a:p>
          <a:p>
            <a:pPr>
              <a:lnSpc>
                <a:spcPct val="120000"/>
              </a:lnSpc>
              <a:spcBef>
                <a:spcPts val="0"/>
              </a:spcBef>
            </a:pPr>
            <a:endParaRPr lang="en-US" sz="1800" i="1" dirty="0"/>
          </a:p>
          <a:p>
            <a:pPr>
              <a:lnSpc>
                <a:spcPct val="120000"/>
              </a:lnSpc>
              <a:spcBef>
                <a:spcPts val="0"/>
              </a:spcBef>
            </a:pPr>
            <a:r>
              <a:rPr lang="en-US" sz="1800" i="1" dirty="0"/>
              <a:t>While the term “racial equity” has specific connotations within the United States, in a global context, the </a:t>
            </a:r>
            <a:r>
              <a:rPr lang="en-US" sz="1800" b="1" i="1" dirty="0"/>
              <a:t>Racial Equity 2030 </a:t>
            </a:r>
            <a:r>
              <a:rPr lang="en-US" sz="1800" i="1" dirty="0"/>
              <a:t>challenge seeks to advance equity within hierarchies, structures, policies, systems and practices of dehumanization that perpetuate disparities for racial/ethnic groups in a local context.  Also, through the examination of historical impacts of colonialism in perpetuating structural racism, we can understand racism as a global issue and seek anti-racism strategies to decolonize systems through this challenge.</a:t>
            </a:r>
          </a:p>
        </p:txBody>
      </p:sp>
    </p:spTree>
    <p:extLst>
      <p:ext uri="{BB962C8B-B14F-4D97-AF65-F5344CB8AC3E}">
        <p14:creationId xmlns:p14="http://schemas.microsoft.com/office/powerpoint/2010/main" val="2216794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The Application: Budget"/>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a:xfrm>
            <a:off x="1097279" y="286603"/>
            <a:ext cx="10151967" cy="1450757"/>
          </a:xfrm>
        </p:spPr>
        <p:txBody>
          <a:bodyPr>
            <a:normAutofit/>
          </a:bodyPr>
          <a:lstStyle/>
          <a:p>
            <a:r>
              <a:rPr lang="en-US" sz="4400" b="1" dirty="0"/>
              <a:t>The Application: Budget</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lvl="0">
              <a:lnSpc>
                <a:spcPct val="100000"/>
              </a:lnSpc>
              <a:spcBef>
                <a:spcPts val="0"/>
              </a:spcBef>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B</a:t>
            </a:r>
            <a:r>
              <a:rPr lang="en-US" sz="1800" dirty="0">
                <a:effectLst/>
                <a:latin typeface="Calibri" panose="020F0502020204030204" pitchFamily="34" charset="0"/>
                <a:ea typeface="Calibri" panose="020F0502020204030204" pitchFamily="34" charset="0"/>
                <a:cs typeface="Times New Roman" panose="02020603050405020304" pitchFamily="18" charset="0"/>
              </a:rPr>
              <a:t>udgets must total to $20 million. </a:t>
            </a:r>
            <a:r>
              <a:rPr lang="en-US" sz="1800" dirty="0">
                <a:latin typeface="Calibri" panose="020F0502020204030204" pitchFamily="34" charset="0"/>
                <a:ea typeface="Calibri" panose="020F0502020204030204" pitchFamily="34" charset="0"/>
                <a:cs typeface="Times New Roman" panose="02020603050405020304" pitchFamily="18" charset="0"/>
              </a:rPr>
              <a:t>N</a:t>
            </a:r>
            <a:r>
              <a:rPr lang="en-US" sz="1800" dirty="0">
                <a:effectLst/>
                <a:latin typeface="Calibri" panose="020F0502020204030204" pitchFamily="34" charset="0"/>
                <a:ea typeface="Calibri" panose="020F0502020204030204" pitchFamily="34" charset="0"/>
                <a:cs typeface="Times New Roman" panose="02020603050405020304" pitchFamily="18" charset="0"/>
              </a:rPr>
              <a:t>ote that while </a:t>
            </a:r>
            <a:r>
              <a:rPr lang="en-US" sz="1800" b="1" i="1" dirty="0">
                <a:effectLst/>
                <a:latin typeface="Calibri" panose="020F0502020204030204" pitchFamily="34" charset="0"/>
                <a:ea typeface="Calibri" panose="020F0502020204030204" pitchFamily="34" charset="0"/>
                <a:cs typeface="Times New Roman" panose="02020603050405020304" pitchFamily="18" charset="0"/>
              </a:rPr>
              <a:t>Racial Equity 2030 </a:t>
            </a:r>
            <a:r>
              <a:rPr lang="en-US" sz="1800" dirty="0">
                <a:effectLst/>
                <a:latin typeface="Calibri" panose="020F0502020204030204" pitchFamily="34" charset="0"/>
                <a:ea typeface="Calibri" panose="020F0502020204030204" pitchFamily="34" charset="0"/>
                <a:cs typeface="Times New Roman" panose="02020603050405020304" pitchFamily="18" charset="0"/>
              </a:rPr>
              <a:t>will grant up to three awards at up to $20 million each and up to two awards at up to $10 million each, we are asking all applicants to provide a $20 million budget for consistency. You may be asked to revise this budget down if you advance to later stages of the Challenge.</a:t>
            </a:r>
          </a:p>
          <a:p>
            <a:pPr marL="0" lvl="0" indent="0">
              <a:lnSpc>
                <a:spcPct val="100000"/>
              </a:lnSpc>
              <a:spcBef>
                <a:spcPts val="0"/>
              </a:spcBef>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B</a:t>
            </a:r>
            <a:r>
              <a:rPr lang="en-US" sz="1800" dirty="0">
                <a:effectLst/>
                <a:latin typeface="Calibri" panose="020F0502020204030204" pitchFamily="34" charset="0"/>
                <a:ea typeface="Calibri" panose="020F0502020204030204" pitchFamily="34" charset="0"/>
                <a:cs typeface="Times New Roman" panose="02020603050405020304" pitchFamily="18" charset="0"/>
              </a:rPr>
              <a:t>udgets must allocate funds to support Monitoring, Evaluation, and Learning activities. Typically costs for these activities require anywhere from 3-15% of the total projected total costs. </a:t>
            </a:r>
          </a:p>
          <a:p>
            <a:pPr marL="0" lvl="0" indent="0">
              <a:lnSpc>
                <a:spcPct val="100000"/>
              </a:lnSpc>
              <a:spcBef>
                <a:spcPts val="0"/>
              </a:spcBef>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Budgets must afford reasonable accommodations to make your project accessible to people with disabilities, as implementers, participants, and beneficiaries. </a:t>
            </a:r>
          </a:p>
          <a:p>
            <a:pPr marL="0" lvl="0" indent="0">
              <a:lnSpc>
                <a:spcPct val="100000"/>
              </a:lnSpc>
              <a:spcBef>
                <a:spcPts val="0"/>
              </a:spcBef>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Budgets must represent how you intend to address any indirect cost categories. Indirect costs up to a maximum of twenty-nine percent (29%) of direct project or activity costs within the $20 million award limit will be considered.</a:t>
            </a:r>
            <a:endParaRPr lang="en-US" sz="1600" dirty="0"/>
          </a:p>
        </p:txBody>
      </p:sp>
    </p:spTree>
    <p:extLst>
      <p:ext uri="{BB962C8B-B14F-4D97-AF65-F5344CB8AC3E}">
        <p14:creationId xmlns:p14="http://schemas.microsoft.com/office/powerpoint/2010/main" val="4205534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Scoring Rubric: Overview"/>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a:xfrm>
            <a:off x="1097279" y="286603"/>
            <a:ext cx="10151967" cy="1450757"/>
          </a:xfrm>
        </p:spPr>
        <p:txBody>
          <a:bodyPr>
            <a:normAutofit/>
          </a:bodyPr>
          <a:lstStyle/>
          <a:p>
            <a:r>
              <a:rPr lang="en-US" sz="4400" b="1" dirty="0"/>
              <a:t>Scoring Rubric: Overview</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lvl="0">
              <a:lnSpc>
                <a:spcPct val="100000"/>
              </a:lnSpc>
              <a:spcBef>
                <a:spcPts val="0"/>
              </a:spcBef>
              <a:buFont typeface="Wingdings" panose="05000000000000000000" pitchFamily="2" charset="2"/>
              <a:buChar char="Ø"/>
            </a:pPr>
            <a:r>
              <a:rPr lang="en-US" sz="1800" dirty="0">
                <a:latin typeface="Calibri" panose="020F0502020204030204" pitchFamily="34" charset="0"/>
                <a:cs typeface="Times New Roman" panose="02020603050405020304" pitchFamily="18" charset="0"/>
              </a:rPr>
              <a:t>Peer reviewers and expert reviewers will evaluate each application against four traits:</a:t>
            </a:r>
          </a:p>
          <a:p>
            <a:pPr lvl="0">
              <a:lnSpc>
                <a:spcPct val="100000"/>
              </a:lnSpc>
              <a:spcBef>
                <a:spcPts val="0"/>
              </a:spcBef>
              <a:buFont typeface="Wingdings" panose="05000000000000000000" pitchFamily="2" charset="2"/>
              <a:buChar char="Ø"/>
            </a:pPr>
            <a:endParaRPr lang="en-US" sz="1800" dirty="0">
              <a:latin typeface="Calibri" panose="020F0502020204030204" pitchFamily="34" charset="0"/>
              <a:cs typeface="Times New Roman" panose="02020603050405020304" pitchFamily="18" charset="0"/>
            </a:endParaRPr>
          </a:p>
          <a:p>
            <a:pPr marL="201168" lvl="1" indent="0">
              <a:lnSpc>
                <a:spcPct val="100000"/>
              </a:lnSpc>
              <a:spcBef>
                <a:spcPts val="0"/>
              </a:spcBef>
              <a:buNone/>
            </a:pPr>
            <a:r>
              <a:rPr lang="en-US" sz="2400" b="1" dirty="0">
                <a:latin typeface="Calibri" panose="020F0502020204030204" pitchFamily="34" charset="0"/>
                <a:cs typeface="Times New Roman" panose="02020603050405020304" pitchFamily="18" charset="0"/>
              </a:rPr>
              <a:t>		GAME-CHANGING / EQUITABLE / BOLD / ACTIONABLE</a:t>
            </a:r>
          </a:p>
          <a:p>
            <a:pPr marL="201168" lvl="1" indent="0">
              <a:lnSpc>
                <a:spcPct val="100000"/>
              </a:lnSpc>
              <a:spcBef>
                <a:spcPts val="0"/>
              </a:spcBef>
              <a:buNone/>
            </a:pPr>
            <a:endParaRPr lang="en-US" b="1" dirty="0">
              <a:latin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latin typeface="Calibri" panose="020F0502020204030204" pitchFamily="34" charset="0"/>
                <a:cs typeface="Times New Roman" panose="02020603050405020304" pitchFamily="18" charset="0"/>
              </a:rPr>
              <a:t>Each eligible applicant will review five peer submissions, providing scores and comments against each of the four traits. </a:t>
            </a:r>
          </a:p>
          <a:p>
            <a:pPr marL="0" lvl="0" indent="0">
              <a:lnSpc>
                <a:spcPct val="100000"/>
              </a:lnSpc>
              <a:spcBef>
                <a:spcPts val="0"/>
              </a:spcBef>
              <a:buNone/>
            </a:pPr>
            <a:endParaRPr lang="en-US" sz="1800" dirty="0">
              <a:latin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latin typeface="Calibri" panose="020F0502020204030204" pitchFamily="34" charset="0"/>
                <a:cs typeface="Times New Roman" panose="02020603050405020304" pitchFamily="18" charset="0"/>
              </a:rPr>
              <a:t>Top-scoring applications will be further reviewed by an expert panel.</a:t>
            </a:r>
          </a:p>
          <a:p>
            <a:pPr lvl="0">
              <a:lnSpc>
                <a:spcPct val="100000"/>
              </a:lnSpc>
              <a:spcBef>
                <a:spcPts val="0"/>
              </a:spcBef>
              <a:buFont typeface="Wingdings" panose="05000000000000000000" pitchFamily="2" charset="2"/>
              <a:buChar char="Ø"/>
            </a:pPr>
            <a:endParaRPr lang="en-US" sz="1800" dirty="0">
              <a:latin typeface="Calibri" panose="020F0502020204030204" pitchFamily="34" charset="0"/>
              <a:cs typeface="Times New Roman" panose="02020603050405020304" pitchFamily="18" charset="0"/>
            </a:endParaRPr>
          </a:p>
          <a:p>
            <a:pPr lvl="0">
              <a:lnSpc>
                <a:spcPct val="100000"/>
              </a:lnSpc>
              <a:spcBef>
                <a:spcPts val="0"/>
              </a:spcBef>
              <a:buFont typeface="Wingdings" panose="05000000000000000000" pitchFamily="2" charset="2"/>
              <a:buChar char="Ø"/>
            </a:pPr>
            <a:r>
              <a:rPr lang="en-US" sz="1800" dirty="0">
                <a:latin typeface="Calibri" panose="020F0502020204030204" pitchFamily="34" charset="0"/>
                <a:cs typeface="Times New Roman" panose="02020603050405020304" pitchFamily="18" charset="0"/>
              </a:rPr>
              <a:t>Each trait will be scored on a 0 - 5 point scale, in increments of 0.1, for a maximum of 20 points.</a:t>
            </a:r>
          </a:p>
          <a:p>
            <a:pPr lvl="0">
              <a:lnSpc>
                <a:spcPct val="100000"/>
              </a:lnSpc>
              <a:spcBef>
                <a:spcPts val="0"/>
              </a:spcBef>
              <a:buFont typeface="Wingdings" panose="05000000000000000000" pitchFamily="2" charset="2"/>
              <a:buChar char="Ø"/>
            </a:pPr>
            <a:endParaRPr lang="en-US" sz="1800" dirty="0">
              <a:latin typeface="Calibri" panose="020F0502020204030204" pitchFamily="34" charset="0"/>
              <a:cs typeface="Times New Roman" panose="02020603050405020304" pitchFamily="18" charset="0"/>
            </a:endParaRPr>
          </a:p>
          <a:p>
            <a:pPr marL="0" lvl="0" indent="0">
              <a:lnSpc>
                <a:spcPct val="100000"/>
              </a:lnSpc>
              <a:spcBef>
                <a:spcPts val="0"/>
              </a:spcBef>
              <a:buNone/>
            </a:pPr>
            <a:endParaRPr lang="en-US" sz="1600" dirty="0"/>
          </a:p>
        </p:txBody>
      </p:sp>
    </p:spTree>
    <p:extLst>
      <p:ext uri="{BB962C8B-B14F-4D97-AF65-F5344CB8AC3E}">
        <p14:creationId xmlns:p14="http://schemas.microsoft.com/office/powerpoint/2010/main" val="3635752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Scoring Rubric: Traits"/>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a:xfrm>
            <a:off x="1097279" y="286603"/>
            <a:ext cx="10151967" cy="1450757"/>
          </a:xfrm>
        </p:spPr>
        <p:txBody>
          <a:bodyPr>
            <a:normAutofit/>
          </a:bodyPr>
          <a:lstStyle/>
          <a:p>
            <a:r>
              <a:rPr lang="en-US" sz="4400" b="1" dirty="0"/>
              <a:t>Scoring Rubric: Traits</a:t>
            </a:r>
            <a:endParaRPr lang="en-US" sz="4400" dirty="0"/>
          </a:p>
        </p:txBody>
      </p:sp>
      <p:sp>
        <p:nvSpPr>
          <p:cNvPr id="5" name="Content Placeholder 4"/>
          <p:cNvSpPr>
            <a:spLocks noGrp="1"/>
          </p:cNvSpPr>
          <p:nvPr>
            <p:ph idx="1"/>
          </p:nvPr>
        </p:nvSpPr>
        <p:spPr>
          <a:xfrm>
            <a:off x="1097280" y="1737360"/>
            <a:ext cx="10229747" cy="4472688"/>
          </a:xfrm>
        </p:spPr>
        <p:txBody>
          <a:bodyPr>
            <a:noAutofit/>
          </a:bodyPr>
          <a:lstStyle/>
          <a:p>
            <a:pPr marL="0" lvl="0" indent="0">
              <a:lnSpc>
                <a:spcPct val="100000"/>
              </a:lnSpc>
              <a:spcBef>
                <a:spcPts val="0"/>
              </a:spcBef>
              <a:buNone/>
            </a:pPr>
            <a:r>
              <a:rPr lang="en-US" sz="1600" b="1" dirty="0">
                <a:latin typeface="Calibri" panose="020F0502020204030204" pitchFamily="34" charset="0"/>
                <a:cs typeface="Times New Roman" panose="02020603050405020304" pitchFamily="18" charset="0"/>
              </a:rPr>
              <a:t>GAME CHANGING </a:t>
            </a:r>
            <a:r>
              <a:rPr lang="en-US" sz="1600" dirty="0">
                <a:latin typeface="Calibri" panose="020F0502020204030204" pitchFamily="34" charset="0"/>
                <a:cs typeface="Times New Roman" panose="02020603050405020304" pitchFamily="18" charset="0"/>
              </a:rPr>
              <a:t>(0-5, with 0 being </a:t>
            </a:r>
            <a:r>
              <a:rPr lang="en-US" sz="1600" u="sng" dirty="0">
                <a:latin typeface="Calibri" panose="020F0502020204030204" pitchFamily="34" charset="0"/>
                <a:cs typeface="Times New Roman" panose="02020603050405020304" pitchFamily="18" charset="0"/>
              </a:rPr>
              <a:t>CONVENTIONAL</a:t>
            </a:r>
            <a:r>
              <a:rPr lang="en-US" sz="1600" dirty="0">
                <a:latin typeface="Calibri" panose="020F0502020204030204" pitchFamily="34" charset="0"/>
                <a:cs typeface="Times New Roman" panose="02020603050405020304" pitchFamily="18" charset="0"/>
              </a:rPr>
              <a:t> and 5 being </a:t>
            </a:r>
            <a:r>
              <a:rPr lang="en-US" sz="1600" u="sng" dirty="0">
                <a:latin typeface="Calibri" panose="020F0502020204030204" pitchFamily="34" charset="0"/>
                <a:cs typeface="Times New Roman" panose="02020603050405020304" pitchFamily="18" charset="0"/>
              </a:rPr>
              <a:t>TRANSFORMATIONAL</a:t>
            </a:r>
            <a:r>
              <a:rPr lang="en-US" sz="1600" dirty="0">
                <a:latin typeface="Calibri" panose="020F0502020204030204" pitchFamily="34" charset="0"/>
                <a:cs typeface="Times New Roman" panose="02020603050405020304" pitchFamily="18" charset="0"/>
              </a:rPr>
              <a:t>)</a:t>
            </a:r>
          </a:p>
          <a:p>
            <a:pPr marL="0" lvl="0" indent="0">
              <a:lnSpc>
                <a:spcPct val="100000"/>
              </a:lnSpc>
              <a:spcBef>
                <a:spcPts val="0"/>
              </a:spcBef>
              <a:buNone/>
            </a:pPr>
            <a:r>
              <a:rPr lang="en-US" sz="1600" b="1" i="1" dirty="0">
                <a:solidFill>
                  <a:srgbClr val="7F4D41"/>
                </a:solidFill>
                <a:latin typeface="Calibri" panose="020F0502020204030204" pitchFamily="34" charset="0"/>
                <a:cs typeface="Times New Roman" panose="02020603050405020304" pitchFamily="18" charset="0"/>
              </a:rPr>
              <a:t>Is the proposed solution intentionally designed to bring transformational change in policies, processes, institutions, or power structures?</a:t>
            </a:r>
          </a:p>
          <a:p>
            <a:pPr marL="0" lvl="0" indent="0">
              <a:lnSpc>
                <a:spcPct val="100000"/>
              </a:lnSpc>
              <a:spcBef>
                <a:spcPts val="0"/>
              </a:spcBef>
              <a:buNone/>
            </a:pPr>
            <a:endParaRPr lang="en-US" sz="1600" dirty="0">
              <a:latin typeface="Calibri" panose="020F0502020204030204" pitchFamily="34" charset="0"/>
              <a:cs typeface="Times New Roman" panose="02020603050405020304" pitchFamily="18" charset="0"/>
            </a:endParaRPr>
          </a:p>
          <a:p>
            <a:pPr marL="0" lvl="0" indent="0">
              <a:lnSpc>
                <a:spcPct val="100000"/>
              </a:lnSpc>
              <a:spcBef>
                <a:spcPts val="0"/>
              </a:spcBef>
              <a:buNone/>
            </a:pPr>
            <a:r>
              <a:rPr lang="en-US" sz="1600" b="1" dirty="0"/>
              <a:t>EQUITABLE</a:t>
            </a:r>
            <a:r>
              <a:rPr lang="en-US" sz="1600" dirty="0"/>
              <a:t> (0-5, with 0 being </a:t>
            </a:r>
            <a:r>
              <a:rPr lang="en-US" sz="1600" u="sng" dirty="0"/>
              <a:t>INEQUITABLE</a:t>
            </a:r>
            <a:r>
              <a:rPr lang="en-US" sz="1600" dirty="0"/>
              <a:t> and 5 being </a:t>
            </a:r>
            <a:r>
              <a:rPr lang="en-US" sz="1600" u="sng" dirty="0"/>
              <a:t>EQUITABLE</a:t>
            </a:r>
            <a:r>
              <a:rPr lang="en-US" sz="1600" dirty="0"/>
              <a:t>)</a:t>
            </a:r>
          </a:p>
          <a:p>
            <a:pPr marL="0" lvl="0" indent="0">
              <a:lnSpc>
                <a:spcPct val="100000"/>
              </a:lnSpc>
              <a:spcBef>
                <a:spcPts val="0"/>
              </a:spcBef>
              <a:buNone/>
            </a:pPr>
            <a:r>
              <a:rPr lang="en-US" sz="1600" b="1" i="1" dirty="0">
                <a:solidFill>
                  <a:srgbClr val="7F4D41"/>
                </a:solidFill>
              </a:rPr>
              <a:t>Does the proposal address the root causes of racialized outcomes and inequitable systems? Is the approach and solution asset-based and inclusive of communities most impacted by the issue in decision-making?</a:t>
            </a:r>
          </a:p>
          <a:p>
            <a:pPr marL="0" lvl="0" indent="0">
              <a:lnSpc>
                <a:spcPct val="100000"/>
              </a:lnSpc>
              <a:spcBef>
                <a:spcPts val="0"/>
              </a:spcBef>
              <a:buNone/>
            </a:pPr>
            <a:endParaRPr lang="en-US" sz="1600" dirty="0"/>
          </a:p>
          <a:p>
            <a:pPr marL="0" lvl="0" indent="0">
              <a:lnSpc>
                <a:spcPct val="100000"/>
              </a:lnSpc>
              <a:spcBef>
                <a:spcPts val="0"/>
              </a:spcBef>
              <a:buNone/>
            </a:pPr>
            <a:r>
              <a:rPr lang="en-US" sz="1600" b="1" dirty="0"/>
              <a:t>BOLD</a:t>
            </a:r>
            <a:r>
              <a:rPr lang="en-US" sz="1600" dirty="0"/>
              <a:t> (0-5, with 0 being </a:t>
            </a:r>
            <a:r>
              <a:rPr lang="en-US" sz="1600" u="sng" dirty="0"/>
              <a:t>UNINSPIRED</a:t>
            </a:r>
            <a:r>
              <a:rPr lang="en-US" sz="1600" dirty="0"/>
              <a:t> and 5 being </a:t>
            </a:r>
            <a:r>
              <a:rPr lang="en-US" sz="1600" u="sng" dirty="0"/>
              <a:t>AUDACIOUS</a:t>
            </a:r>
            <a:r>
              <a:rPr lang="en-US" sz="1600" dirty="0"/>
              <a:t>)</a:t>
            </a:r>
          </a:p>
          <a:p>
            <a:pPr marL="0" lvl="0" indent="0">
              <a:lnSpc>
                <a:spcPct val="100000"/>
              </a:lnSpc>
              <a:spcBef>
                <a:spcPts val="0"/>
              </a:spcBef>
              <a:buNone/>
            </a:pPr>
            <a:r>
              <a:rPr lang="en-US" sz="1600" b="1" i="1" dirty="0">
                <a:solidFill>
                  <a:srgbClr val="7F4D41"/>
                </a:solidFill>
              </a:rPr>
              <a:t>Does the proposed solution offer imaginative or catalytic ideas or approaches that have the potential to create sustained conditions in which children, families, and communities can thrive? Are the core ideas truly inventive, outcomes bold and aspirational?</a:t>
            </a:r>
          </a:p>
          <a:p>
            <a:pPr marL="0" lvl="0" indent="0">
              <a:lnSpc>
                <a:spcPct val="100000"/>
              </a:lnSpc>
              <a:spcBef>
                <a:spcPts val="0"/>
              </a:spcBef>
              <a:buNone/>
            </a:pPr>
            <a:endParaRPr lang="en-US" sz="1600" dirty="0"/>
          </a:p>
          <a:p>
            <a:pPr marL="0" lvl="0" indent="0">
              <a:lnSpc>
                <a:spcPct val="100000"/>
              </a:lnSpc>
              <a:spcBef>
                <a:spcPts val="0"/>
              </a:spcBef>
              <a:buNone/>
            </a:pPr>
            <a:r>
              <a:rPr lang="en-US" sz="1600" b="1" dirty="0"/>
              <a:t>ACTIONABLE</a:t>
            </a:r>
            <a:r>
              <a:rPr lang="en-US" sz="1600" dirty="0"/>
              <a:t> (0-5, with 0 being </a:t>
            </a:r>
            <a:r>
              <a:rPr lang="en-US" sz="1600" u="sng" dirty="0"/>
              <a:t>IMPROBABLE</a:t>
            </a:r>
            <a:r>
              <a:rPr lang="en-US" sz="1600" dirty="0"/>
              <a:t> and 5 being </a:t>
            </a:r>
            <a:r>
              <a:rPr lang="en-US" sz="1600" u="sng" dirty="0"/>
              <a:t>ATTAINABLE</a:t>
            </a:r>
            <a:r>
              <a:rPr lang="en-US" sz="1600" dirty="0"/>
              <a:t>)</a:t>
            </a:r>
          </a:p>
          <a:p>
            <a:pPr marL="0" lvl="0" indent="0">
              <a:lnSpc>
                <a:spcPct val="100000"/>
              </a:lnSpc>
              <a:spcBef>
                <a:spcPts val="0"/>
              </a:spcBef>
              <a:buNone/>
            </a:pPr>
            <a:r>
              <a:rPr lang="en-US" sz="1600" b="1" i="1" dirty="0">
                <a:solidFill>
                  <a:srgbClr val="7F4D41"/>
                </a:solidFill>
              </a:rPr>
              <a:t>Does the team have the skills, capacity, knowledge or lived experience to implement the proposed strategy, or do they have a plan to build those skills or acquire strategic partners? Does the budget and project plan align with a realistic understanding of the costs and activities needed to implement the proposed solution?</a:t>
            </a:r>
          </a:p>
          <a:p>
            <a:pPr marL="0" lvl="0" indent="0">
              <a:lnSpc>
                <a:spcPct val="100000"/>
              </a:lnSpc>
              <a:spcBef>
                <a:spcPts val="0"/>
              </a:spcBef>
              <a:buNone/>
            </a:pPr>
            <a:endParaRPr lang="en-US" sz="1600" dirty="0"/>
          </a:p>
        </p:txBody>
      </p:sp>
    </p:spTree>
    <p:extLst>
      <p:ext uri="{BB962C8B-B14F-4D97-AF65-F5344CB8AC3E}">
        <p14:creationId xmlns:p14="http://schemas.microsoft.com/office/powerpoint/2010/main" val="1812901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97280" y="764427"/>
            <a:ext cx="10058400" cy="3566160"/>
          </a:xfrm>
        </p:spPr>
        <p:txBody>
          <a:bodyPr>
            <a:normAutofit/>
          </a:bodyPr>
          <a:lstStyle/>
          <a:p>
            <a:r>
              <a:rPr lang="en-US" sz="7200" dirty="0"/>
              <a:t>Internal MSU Process</a:t>
            </a:r>
          </a:p>
        </p:txBody>
      </p:sp>
      <p:sp>
        <p:nvSpPr>
          <p:cNvPr id="5" name="Text Placeholder 4"/>
          <p:cNvSpPr>
            <a:spLocks noGrp="1"/>
          </p:cNvSpPr>
          <p:nvPr>
            <p:ph type="body" idx="1"/>
          </p:nvPr>
        </p:nvSpPr>
        <p:spPr/>
        <p:txBody>
          <a:bodyPr/>
          <a:lstStyle/>
          <a:p>
            <a:r>
              <a:rPr lang="en-US" b="1" dirty="0"/>
              <a:t>Presenter:</a:t>
            </a:r>
            <a:r>
              <a:rPr lang="en-US" dirty="0"/>
              <a:t> Beronda Montgomery, Interim Assistant Vice President, Research &amp; Innovation</a:t>
            </a:r>
          </a:p>
        </p:txBody>
      </p:sp>
    </p:spTree>
    <p:extLst>
      <p:ext uri="{BB962C8B-B14F-4D97-AF65-F5344CB8AC3E}">
        <p14:creationId xmlns:p14="http://schemas.microsoft.com/office/powerpoint/2010/main" val="3345745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noAutofit/>
          </a:bodyPr>
          <a:lstStyle/>
          <a:p>
            <a:pPr marL="0" indent="0"/>
            <a:r>
              <a:rPr lang="en-US" sz="4000" b="1" dirty="0"/>
              <a:t>Internal Process for </a:t>
            </a:r>
            <a:r>
              <a:rPr lang="en-US" sz="4000" b="1" i="1" dirty="0"/>
              <a:t>Racial Equity 2030</a:t>
            </a:r>
          </a:p>
        </p:txBody>
      </p:sp>
      <p:sp>
        <p:nvSpPr>
          <p:cNvPr id="5" name="Content Placeholder 4"/>
          <p:cNvSpPr>
            <a:spLocks noGrp="1"/>
          </p:cNvSpPr>
          <p:nvPr>
            <p:ph idx="1"/>
          </p:nvPr>
        </p:nvSpPr>
        <p:spPr>
          <a:xfrm>
            <a:off x="1097280" y="1824908"/>
            <a:ext cx="10058400" cy="4023360"/>
          </a:xfrm>
        </p:spPr>
        <p:txBody>
          <a:bodyPr>
            <a:normAutofit lnSpcReduction="10000"/>
          </a:bodyPr>
          <a:lstStyle/>
          <a:p>
            <a:pPr lvl="0">
              <a:lnSpc>
                <a:spcPct val="120000"/>
              </a:lnSpc>
              <a:spcBef>
                <a:spcPts val="0"/>
              </a:spcBef>
              <a:buFont typeface="Wingdings" panose="05000000000000000000" pitchFamily="2" charset="2"/>
              <a:buChar char="Ø"/>
            </a:pPr>
            <a:r>
              <a:rPr lang="en-US" sz="1800" dirty="0"/>
              <a:t>In response to this call, the Office of Research and Innovation (OR&amp;I) is inviting expressions of interest (white papers) from MSU faculty who wish to receive additional institutional support to prepare their proposal. VPRI expects to use an internal review process to identify those proposals that are likely to be competitive in this competition. </a:t>
            </a:r>
          </a:p>
          <a:p>
            <a:pPr marL="0" lvl="0" indent="0">
              <a:lnSpc>
                <a:spcPct val="120000"/>
              </a:lnSpc>
              <a:spcBef>
                <a:spcPts val="0"/>
              </a:spcBef>
              <a:buNone/>
            </a:pPr>
            <a:endParaRPr lang="en-US" sz="1800" dirty="0"/>
          </a:p>
          <a:p>
            <a:pPr lvl="0">
              <a:lnSpc>
                <a:spcPct val="120000"/>
              </a:lnSpc>
              <a:spcBef>
                <a:spcPts val="0"/>
              </a:spcBef>
              <a:buFont typeface="Wingdings" panose="05000000000000000000" pitchFamily="2" charset="2"/>
              <a:buChar char="Ø"/>
            </a:pPr>
            <a:r>
              <a:rPr lang="en-US" sz="1800" dirty="0"/>
              <a:t>Guidelines for the internal white paper will be issued shortly and will ask you to address, in no more than three pages, a number of questions related to critical items on the actual application.</a:t>
            </a:r>
          </a:p>
          <a:p>
            <a:pPr lvl="0">
              <a:lnSpc>
                <a:spcPct val="120000"/>
              </a:lnSpc>
              <a:spcBef>
                <a:spcPts val="0"/>
              </a:spcBef>
              <a:buFont typeface="Wingdings" panose="05000000000000000000" pitchFamily="2" charset="2"/>
              <a:buChar char="Ø"/>
            </a:pPr>
            <a:endParaRPr lang="en-US" sz="1800" dirty="0"/>
          </a:p>
          <a:p>
            <a:pPr lvl="0">
              <a:lnSpc>
                <a:spcPct val="120000"/>
              </a:lnSpc>
              <a:spcBef>
                <a:spcPts val="0"/>
              </a:spcBef>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internal reviewers will understand that white papers will not contain sufficient detail to fully evaluate each project.  A team’s ability to address the questions, however, should provide enough information for internal reviewers to assess the potential competitiveness of the project relative to the scoring rubric established by Lever for Change and the Kellogg Foundation for this competition </a:t>
            </a:r>
            <a:endParaRPr lang="en-US" sz="1800" dirty="0"/>
          </a:p>
          <a:p>
            <a:pPr marL="342900" lvl="0" indent="-342900">
              <a:lnSpc>
                <a:spcPct val="120000"/>
              </a:lnSpc>
              <a:spcBef>
                <a:spcPts val="0"/>
              </a:spcBef>
              <a:buFont typeface="+mj-lt"/>
              <a:buAutoNum type="arabicPeriod"/>
            </a:pPr>
            <a:endParaRPr lang="en-US" sz="1800" dirty="0"/>
          </a:p>
          <a:p>
            <a:pPr marL="342900" lvl="0" indent="-342900">
              <a:lnSpc>
                <a:spcPct val="120000"/>
              </a:lnSpc>
              <a:spcBef>
                <a:spcPts val="0"/>
              </a:spcBef>
              <a:buFont typeface="+mj-lt"/>
              <a:buAutoNum type="arabicPeriod"/>
            </a:pPr>
            <a:endParaRPr lang="en-US" sz="1800" dirty="0"/>
          </a:p>
          <a:p>
            <a:pPr marL="342900" lvl="0" indent="-342900">
              <a:lnSpc>
                <a:spcPct val="120000"/>
              </a:lnSpc>
              <a:spcBef>
                <a:spcPts val="0"/>
              </a:spcBef>
              <a:buFont typeface="+mj-lt"/>
              <a:buAutoNum type="arabicPeriod"/>
            </a:pPr>
            <a:endParaRPr lang="en-US" sz="1800" dirty="0"/>
          </a:p>
          <a:p>
            <a:pPr marL="0" lvl="0" indent="0">
              <a:lnSpc>
                <a:spcPct val="120000"/>
              </a:lnSpc>
              <a:spcBef>
                <a:spcPts val="0"/>
              </a:spcBef>
              <a:buNone/>
            </a:pPr>
            <a:endParaRPr lang="en-US" sz="1800" dirty="0"/>
          </a:p>
        </p:txBody>
      </p:sp>
    </p:spTree>
    <p:extLst>
      <p:ext uri="{BB962C8B-B14F-4D97-AF65-F5344CB8AC3E}">
        <p14:creationId xmlns:p14="http://schemas.microsoft.com/office/powerpoint/2010/main" val="2489862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noAutofit/>
          </a:bodyPr>
          <a:lstStyle/>
          <a:p>
            <a:pPr marL="0" indent="0"/>
            <a:r>
              <a:rPr lang="en-US" sz="4000" b="1" dirty="0"/>
              <a:t>Internal Process Timeline</a:t>
            </a:r>
            <a:endParaRPr lang="en-US" sz="4000" b="1" i="1" dirty="0"/>
          </a:p>
        </p:txBody>
      </p:sp>
      <p:sp>
        <p:nvSpPr>
          <p:cNvPr id="5" name="Content Placeholder 4"/>
          <p:cNvSpPr>
            <a:spLocks noGrp="1"/>
          </p:cNvSpPr>
          <p:nvPr>
            <p:ph idx="1"/>
          </p:nvPr>
        </p:nvSpPr>
        <p:spPr>
          <a:xfrm>
            <a:off x="1097280" y="1824908"/>
            <a:ext cx="10058400" cy="4023360"/>
          </a:xfrm>
        </p:spPr>
        <p:txBody>
          <a:bodyPr>
            <a:normAutofit/>
          </a:bodyPr>
          <a:lstStyle/>
          <a:p>
            <a:pPr marL="342900" lvl="0" indent="-342900">
              <a:lnSpc>
                <a:spcPct val="150000"/>
              </a:lnSpc>
              <a:spcBef>
                <a:spcPts val="0"/>
              </a:spcBef>
              <a:buFont typeface="+mj-lt"/>
              <a:buAutoNum type="arabicPeriod"/>
            </a:pPr>
            <a:r>
              <a:rPr lang="en-US" sz="1700" dirty="0"/>
              <a:t>Information session for interested faculty members: </a:t>
            </a:r>
            <a:r>
              <a:rPr lang="en-US" sz="1700" b="1" dirty="0">
                <a:solidFill>
                  <a:srgbClr val="7F4D41"/>
                </a:solidFill>
              </a:rPr>
              <a:t>November 6, 2020</a:t>
            </a:r>
          </a:p>
          <a:p>
            <a:pPr marL="342900" lvl="0" indent="-342900">
              <a:lnSpc>
                <a:spcPct val="150000"/>
              </a:lnSpc>
              <a:spcBef>
                <a:spcPts val="0"/>
              </a:spcBef>
              <a:buFont typeface="+mj-lt"/>
              <a:buAutoNum type="arabicPeriod"/>
            </a:pPr>
            <a:r>
              <a:rPr lang="en-US" sz="1700" dirty="0"/>
              <a:t>Internal white paper guidelines issued: </a:t>
            </a:r>
            <a:r>
              <a:rPr lang="en-US" sz="1700" b="1" dirty="0">
                <a:solidFill>
                  <a:srgbClr val="7F4D41"/>
                </a:solidFill>
              </a:rPr>
              <a:t>November 9, 2020</a:t>
            </a:r>
          </a:p>
          <a:p>
            <a:pPr marL="342900" lvl="0" indent="-342900">
              <a:lnSpc>
                <a:spcPct val="150000"/>
              </a:lnSpc>
              <a:spcBef>
                <a:spcPts val="0"/>
              </a:spcBef>
              <a:buFont typeface="+mj-lt"/>
              <a:buAutoNum type="arabicPeriod"/>
            </a:pPr>
            <a:r>
              <a:rPr lang="en-US" sz="1700" dirty="0"/>
              <a:t>Deadline for submission of internal white papers: </a:t>
            </a:r>
            <a:r>
              <a:rPr lang="en-US" sz="1700" b="1" dirty="0">
                <a:solidFill>
                  <a:srgbClr val="7F4D41"/>
                </a:solidFill>
              </a:rPr>
              <a:t>December 4, 2020</a:t>
            </a:r>
          </a:p>
          <a:p>
            <a:pPr marL="342900" lvl="0" indent="-342900">
              <a:lnSpc>
                <a:spcPct val="150000"/>
              </a:lnSpc>
              <a:spcBef>
                <a:spcPts val="0"/>
              </a:spcBef>
              <a:buFont typeface="+mj-lt"/>
              <a:buAutoNum type="arabicPeriod"/>
            </a:pPr>
            <a:r>
              <a:rPr lang="en-US" sz="1700" dirty="0"/>
              <a:t>Internal review and selection of top proposal team(s): </a:t>
            </a:r>
            <a:r>
              <a:rPr lang="en-US" sz="1700" b="1" dirty="0">
                <a:solidFill>
                  <a:srgbClr val="7F4D41"/>
                </a:solidFill>
              </a:rPr>
              <a:t>December 21, 2020</a:t>
            </a:r>
          </a:p>
          <a:p>
            <a:pPr marL="342900" lvl="0" indent="-342900">
              <a:lnSpc>
                <a:spcPct val="150000"/>
              </a:lnSpc>
              <a:spcBef>
                <a:spcPts val="0"/>
              </a:spcBef>
              <a:buFont typeface="+mj-lt"/>
              <a:buAutoNum type="arabicPeriod"/>
            </a:pPr>
            <a:r>
              <a:rPr lang="en-US" sz="1700" dirty="0">
                <a:solidFill>
                  <a:schemeClr val="tx1"/>
                </a:solidFill>
              </a:rPr>
              <a:t>Registration for </a:t>
            </a:r>
            <a:r>
              <a:rPr lang="en-US" sz="1700" i="1" dirty="0">
                <a:solidFill>
                  <a:schemeClr val="tx1"/>
                </a:solidFill>
              </a:rPr>
              <a:t>Racial Equity 2030</a:t>
            </a:r>
            <a:r>
              <a:rPr lang="en-US" sz="1700" dirty="0">
                <a:solidFill>
                  <a:schemeClr val="tx1"/>
                </a:solidFill>
              </a:rPr>
              <a:t>: </a:t>
            </a:r>
            <a:r>
              <a:rPr lang="en-US" sz="1700" b="1" dirty="0">
                <a:solidFill>
                  <a:srgbClr val="7F4D41"/>
                </a:solidFill>
              </a:rPr>
              <a:t>January 28, 2021</a:t>
            </a:r>
            <a:endParaRPr lang="en-US" sz="1700" b="1" dirty="0">
              <a:solidFill>
                <a:schemeClr val="tx1"/>
              </a:solidFill>
            </a:endParaRPr>
          </a:p>
          <a:p>
            <a:pPr marL="342900" indent="-342900">
              <a:lnSpc>
                <a:spcPct val="150000"/>
              </a:lnSpc>
              <a:spcBef>
                <a:spcPts val="0"/>
              </a:spcBef>
              <a:buFont typeface="+mj-lt"/>
              <a:buAutoNum type="arabicPeriod"/>
            </a:pPr>
            <a:r>
              <a:rPr lang="en-US" sz="1700" dirty="0"/>
              <a:t>Work sessions with selected team(s) to hone concepts, position work strategically, and provide advice/ guidance with application development: </a:t>
            </a:r>
            <a:r>
              <a:rPr lang="en-US" sz="1700" b="1" dirty="0">
                <a:solidFill>
                  <a:srgbClr val="7F4D41"/>
                </a:solidFill>
              </a:rPr>
              <a:t>Ongoing until application deadline of February 25, 2021</a:t>
            </a:r>
          </a:p>
          <a:p>
            <a:pPr marL="342900" lvl="0" indent="-342900">
              <a:lnSpc>
                <a:spcPct val="120000"/>
              </a:lnSpc>
              <a:spcBef>
                <a:spcPts val="0"/>
              </a:spcBef>
              <a:buFont typeface="+mj-lt"/>
              <a:buAutoNum type="arabicPeriod"/>
            </a:pPr>
            <a:endParaRPr lang="en-US" sz="1800" dirty="0"/>
          </a:p>
          <a:p>
            <a:pPr marL="342900" lvl="0" indent="-342900">
              <a:lnSpc>
                <a:spcPct val="120000"/>
              </a:lnSpc>
              <a:spcBef>
                <a:spcPts val="0"/>
              </a:spcBef>
              <a:buFont typeface="+mj-lt"/>
              <a:buAutoNum type="arabicPeriod"/>
            </a:pPr>
            <a:endParaRPr lang="en-US" sz="1800" dirty="0"/>
          </a:p>
          <a:p>
            <a:pPr marL="342900" lvl="0" indent="-342900">
              <a:lnSpc>
                <a:spcPct val="120000"/>
              </a:lnSpc>
              <a:spcBef>
                <a:spcPts val="0"/>
              </a:spcBef>
              <a:buFont typeface="+mj-lt"/>
              <a:buAutoNum type="arabicPeriod"/>
            </a:pPr>
            <a:endParaRPr lang="en-US" sz="1800" dirty="0"/>
          </a:p>
          <a:p>
            <a:pPr marL="342900" lvl="0" indent="-342900">
              <a:lnSpc>
                <a:spcPct val="120000"/>
              </a:lnSpc>
              <a:spcBef>
                <a:spcPts val="0"/>
              </a:spcBef>
              <a:buFont typeface="+mj-lt"/>
              <a:buAutoNum type="arabicPeriod"/>
            </a:pPr>
            <a:endParaRPr lang="en-US" sz="1800" dirty="0"/>
          </a:p>
          <a:p>
            <a:pPr marL="0" lvl="0" indent="0">
              <a:lnSpc>
                <a:spcPct val="120000"/>
              </a:lnSpc>
              <a:spcBef>
                <a:spcPts val="0"/>
              </a:spcBef>
              <a:buNone/>
            </a:pPr>
            <a:endParaRPr lang="en-US" sz="1800" dirty="0"/>
          </a:p>
        </p:txBody>
      </p:sp>
    </p:spTree>
    <p:extLst>
      <p:ext uri="{BB962C8B-B14F-4D97-AF65-F5344CB8AC3E}">
        <p14:creationId xmlns:p14="http://schemas.microsoft.com/office/powerpoint/2010/main" val="2654225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normAutofit/>
          </a:bodyPr>
          <a:lstStyle/>
          <a:p>
            <a:r>
              <a:rPr lang="en-US" sz="4400" b="1" dirty="0"/>
              <a:t>Additional Resources</a:t>
            </a:r>
            <a:endParaRPr lang="en-US" sz="4400" dirty="0"/>
          </a:p>
        </p:txBody>
      </p:sp>
      <p:sp>
        <p:nvSpPr>
          <p:cNvPr id="5" name="Content Placeholder 4"/>
          <p:cNvSpPr>
            <a:spLocks noGrp="1"/>
          </p:cNvSpPr>
          <p:nvPr>
            <p:ph idx="1"/>
          </p:nvPr>
        </p:nvSpPr>
        <p:spPr>
          <a:xfrm>
            <a:off x="1097280" y="1804540"/>
            <a:ext cx="10058400" cy="4505639"/>
          </a:xfrm>
        </p:spPr>
        <p:txBody>
          <a:bodyPr>
            <a:normAutofit fontScale="92500" lnSpcReduction="10000"/>
          </a:bodyPr>
          <a:lstStyle/>
          <a:p>
            <a:pPr>
              <a:lnSpc>
                <a:spcPct val="110000"/>
              </a:lnSpc>
              <a:spcBef>
                <a:spcPts val="0"/>
              </a:spcBef>
              <a:spcAft>
                <a:spcPts val="100"/>
              </a:spcAft>
            </a:pPr>
            <a:r>
              <a:rPr lang="en-US" b="1" i="1" dirty="0"/>
              <a:t>Racial Equity 2030 </a:t>
            </a:r>
            <a:r>
              <a:rPr lang="en-US" b="1" dirty="0"/>
              <a:t>Website</a:t>
            </a:r>
          </a:p>
          <a:p>
            <a:pPr>
              <a:lnSpc>
                <a:spcPct val="110000"/>
              </a:lnSpc>
              <a:spcBef>
                <a:spcPts val="0"/>
              </a:spcBef>
              <a:spcAft>
                <a:spcPts val="100"/>
              </a:spcAft>
            </a:pPr>
            <a:r>
              <a:rPr lang="en-US" dirty="0">
                <a:hlinkClick r:id="rId2"/>
              </a:rPr>
              <a:t>https://www.racialequity2030.org/</a:t>
            </a:r>
            <a:r>
              <a:rPr lang="en-US" dirty="0"/>
              <a:t> </a:t>
            </a:r>
          </a:p>
          <a:p>
            <a:pPr>
              <a:lnSpc>
                <a:spcPct val="110000"/>
              </a:lnSpc>
              <a:spcBef>
                <a:spcPts val="0"/>
              </a:spcBef>
              <a:spcAft>
                <a:spcPts val="100"/>
              </a:spcAft>
            </a:pPr>
            <a:r>
              <a:rPr lang="en-US" dirty="0"/>
              <a:t> </a:t>
            </a:r>
          </a:p>
          <a:p>
            <a:pPr>
              <a:lnSpc>
                <a:spcPct val="110000"/>
              </a:lnSpc>
              <a:spcBef>
                <a:spcPts val="0"/>
              </a:spcBef>
              <a:spcAft>
                <a:spcPts val="100"/>
              </a:spcAft>
            </a:pPr>
            <a:r>
              <a:rPr lang="en-US" b="1" i="1" dirty="0"/>
              <a:t>Racial Equity 2030 </a:t>
            </a:r>
            <a:r>
              <a:rPr lang="en-US" b="1" dirty="0"/>
              <a:t>Organizational Readiness Tool</a:t>
            </a:r>
          </a:p>
          <a:p>
            <a:pPr>
              <a:lnSpc>
                <a:spcPct val="110000"/>
              </a:lnSpc>
              <a:spcBef>
                <a:spcPts val="0"/>
              </a:spcBef>
              <a:spcAft>
                <a:spcPts val="100"/>
              </a:spcAft>
            </a:pPr>
            <a:r>
              <a:rPr lang="en-US" dirty="0">
                <a:hlinkClick r:id="rId3"/>
              </a:rPr>
              <a:t>https://www.racialequity2030.org/readiness-tool</a:t>
            </a:r>
            <a:r>
              <a:rPr lang="en-US" dirty="0"/>
              <a:t>  </a:t>
            </a:r>
          </a:p>
          <a:p>
            <a:pPr>
              <a:lnSpc>
                <a:spcPct val="110000"/>
              </a:lnSpc>
              <a:spcBef>
                <a:spcPts val="0"/>
              </a:spcBef>
              <a:spcAft>
                <a:spcPts val="100"/>
              </a:spcAft>
            </a:pPr>
            <a:endParaRPr lang="en-US" u="sng" dirty="0"/>
          </a:p>
          <a:p>
            <a:pPr>
              <a:lnSpc>
                <a:spcPct val="110000"/>
              </a:lnSpc>
              <a:spcBef>
                <a:spcPts val="0"/>
              </a:spcBef>
              <a:spcAft>
                <a:spcPts val="100"/>
              </a:spcAft>
            </a:pPr>
            <a:r>
              <a:rPr lang="en-US" b="1" i="1" dirty="0"/>
              <a:t>Racial Equity 2030 </a:t>
            </a:r>
            <a:r>
              <a:rPr lang="en-US" b="1" dirty="0"/>
              <a:t>Online Application Preview</a:t>
            </a:r>
          </a:p>
          <a:p>
            <a:pPr>
              <a:lnSpc>
                <a:spcPct val="110000"/>
              </a:lnSpc>
              <a:spcBef>
                <a:spcPts val="0"/>
              </a:spcBef>
              <a:spcAft>
                <a:spcPts val="100"/>
              </a:spcAft>
            </a:pPr>
            <a:r>
              <a:rPr lang="en-US" u="sng" dirty="0">
                <a:hlinkClick r:id="rId4"/>
              </a:rPr>
              <a:t>https://www.racialequity2030.org/application</a:t>
            </a:r>
            <a:r>
              <a:rPr lang="en-US" u="sng" dirty="0"/>
              <a:t>  </a:t>
            </a:r>
          </a:p>
          <a:p>
            <a:pPr>
              <a:lnSpc>
                <a:spcPct val="110000"/>
              </a:lnSpc>
              <a:spcBef>
                <a:spcPts val="0"/>
              </a:spcBef>
              <a:spcAft>
                <a:spcPts val="100"/>
              </a:spcAft>
            </a:pPr>
            <a:endParaRPr lang="en-US" u="sng" dirty="0"/>
          </a:p>
          <a:p>
            <a:pPr>
              <a:lnSpc>
                <a:spcPct val="110000"/>
              </a:lnSpc>
              <a:spcBef>
                <a:spcPts val="0"/>
              </a:spcBef>
              <a:spcAft>
                <a:spcPts val="100"/>
              </a:spcAft>
            </a:pPr>
            <a:r>
              <a:rPr lang="en-US" b="1" i="1" dirty="0"/>
              <a:t>Racial Equity 2030 </a:t>
            </a:r>
            <a:r>
              <a:rPr lang="en-US" b="1" dirty="0"/>
              <a:t>Scoring Rubric</a:t>
            </a:r>
          </a:p>
          <a:p>
            <a:pPr>
              <a:lnSpc>
                <a:spcPct val="110000"/>
              </a:lnSpc>
              <a:spcBef>
                <a:spcPts val="0"/>
              </a:spcBef>
              <a:spcAft>
                <a:spcPts val="100"/>
              </a:spcAft>
            </a:pPr>
            <a:r>
              <a:rPr lang="en-US" u="sng" dirty="0">
                <a:hlinkClick r:id="rId5"/>
              </a:rPr>
              <a:t>https://www.racialequity2030.org/scoring</a:t>
            </a:r>
            <a:r>
              <a:rPr lang="en-US" u="sng" dirty="0"/>
              <a:t> </a:t>
            </a:r>
          </a:p>
          <a:p>
            <a:pPr>
              <a:lnSpc>
                <a:spcPct val="110000"/>
              </a:lnSpc>
              <a:spcBef>
                <a:spcPts val="0"/>
              </a:spcBef>
              <a:spcAft>
                <a:spcPts val="100"/>
              </a:spcAft>
            </a:pPr>
            <a:endParaRPr lang="en-US" u="sng" dirty="0"/>
          </a:p>
          <a:p>
            <a:pPr>
              <a:lnSpc>
                <a:spcPct val="110000"/>
              </a:lnSpc>
              <a:spcBef>
                <a:spcPts val="0"/>
              </a:spcBef>
              <a:spcAft>
                <a:spcPts val="100"/>
              </a:spcAft>
            </a:pPr>
            <a:r>
              <a:rPr lang="en-US" b="1" i="1" dirty="0"/>
              <a:t>Racial Equity 2030 </a:t>
            </a:r>
            <a:r>
              <a:rPr lang="en-US" b="1" dirty="0"/>
              <a:t>Expert Review Panel</a:t>
            </a:r>
          </a:p>
          <a:p>
            <a:pPr>
              <a:lnSpc>
                <a:spcPct val="110000"/>
              </a:lnSpc>
              <a:spcBef>
                <a:spcPts val="0"/>
              </a:spcBef>
              <a:spcAft>
                <a:spcPts val="100"/>
              </a:spcAft>
            </a:pPr>
            <a:r>
              <a:rPr lang="en-US" dirty="0">
                <a:hlinkClick r:id="rId6"/>
              </a:rPr>
              <a:t>https://www.racialequity2030.org/evaluation#expert-review</a:t>
            </a:r>
            <a:r>
              <a:rPr lang="en-US" dirty="0"/>
              <a:t> </a:t>
            </a:r>
          </a:p>
          <a:p>
            <a:pPr>
              <a:lnSpc>
                <a:spcPct val="110000"/>
              </a:lnSpc>
              <a:spcBef>
                <a:spcPts val="0"/>
              </a:spcBef>
              <a:spcAft>
                <a:spcPts val="100"/>
              </a:spcAft>
            </a:pPr>
            <a:endParaRPr lang="en-US" dirty="0"/>
          </a:p>
        </p:txBody>
      </p:sp>
    </p:spTree>
    <p:extLst>
      <p:ext uri="{BB962C8B-B14F-4D97-AF65-F5344CB8AC3E}">
        <p14:creationId xmlns:p14="http://schemas.microsoft.com/office/powerpoint/2010/main" val="1268602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Session Outline	</a:t>
            </a:r>
          </a:p>
        </p:txBody>
      </p:sp>
      <p:sp>
        <p:nvSpPr>
          <p:cNvPr id="3" name="Content Placeholder 2"/>
          <p:cNvSpPr>
            <a:spLocks noGrp="1"/>
          </p:cNvSpPr>
          <p:nvPr>
            <p:ph idx="1"/>
          </p:nvPr>
        </p:nvSpPr>
        <p:spPr/>
        <p:txBody>
          <a:bodyPr>
            <a:normAutofit fontScale="70000" lnSpcReduction="20000"/>
          </a:bodyPr>
          <a:lstStyle/>
          <a:p>
            <a:pPr>
              <a:lnSpc>
                <a:spcPct val="100000"/>
              </a:lnSpc>
              <a:spcBef>
                <a:spcPts val="0"/>
              </a:spcBef>
            </a:pPr>
            <a:r>
              <a:rPr lang="en-US" sz="3200" b="1" dirty="0"/>
              <a:t>Welcome and Session Overview</a:t>
            </a:r>
          </a:p>
          <a:p>
            <a:pPr lvl="1">
              <a:lnSpc>
                <a:spcPct val="100000"/>
              </a:lnSpc>
              <a:spcBef>
                <a:spcPts val="0"/>
              </a:spcBef>
            </a:pPr>
            <a:r>
              <a:rPr lang="en-US" sz="2800" dirty="0"/>
              <a:t>Beronda Montgomery, Interim Assistant Vice President, Research &amp; Innovation</a:t>
            </a:r>
          </a:p>
          <a:p>
            <a:pPr>
              <a:lnSpc>
                <a:spcPct val="100000"/>
              </a:lnSpc>
              <a:spcBef>
                <a:spcPts val="0"/>
              </a:spcBef>
            </a:pPr>
            <a:endParaRPr lang="en-US" sz="3200" b="1" dirty="0"/>
          </a:p>
          <a:p>
            <a:pPr>
              <a:lnSpc>
                <a:spcPct val="100000"/>
              </a:lnSpc>
              <a:spcBef>
                <a:spcPts val="0"/>
              </a:spcBef>
            </a:pPr>
            <a:r>
              <a:rPr lang="en-US" sz="3200" b="1" dirty="0"/>
              <a:t>Topic 1: </a:t>
            </a:r>
            <a:r>
              <a:rPr lang="en-US" sz="3200" b="1" i="1" dirty="0"/>
              <a:t>Racial Equity 2030 </a:t>
            </a:r>
            <a:r>
              <a:rPr lang="en-US" sz="3200" b="1" dirty="0"/>
              <a:t>Overview </a:t>
            </a:r>
          </a:p>
          <a:p>
            <a:pPr lvl="1">
              <a:lnSpc>
                <a:spcPct val="100000"/>
              </a:lnSpc>
              <a:spcBef>
                <a:spcPts val="0"/>
              </a:spcBef>
            </a:pPr>
            <a:r>
              <a:rPr lang="en-US" sz="2800" dirty="0"/>
              <a:t>Presenter: Tim Wuchter, Senior Director, Foundation Relations, University Advancement</a:t>
            </a:r>
          </a:p>
          <a:p>
            <a:pPr>
              <a:lnSpc>
                <a:spcPct val="100000"/>
              </a:lnSpc>
              <a:spcBef>
                <a:spcPts val="0"/>
              </a:spcBef>
            </a:pPr>
            <a:endParaRPr lang="en-US" sz="3200" dirty="0"/>
          </a:p>
          <a:p>
            <a:pPr>
              <a:lnSpc>
                <a:spcPct val="100000"/>
              </a:lnSpc>
              <a:spcBef>
                <a:spcPts val="0"/>
              </a:spcBef>
            </a:pPr>
            <a:r>
              <a:rPr lang="en-US" sz="3200" b="1" dirty="0"/>
              <a:t>Topic 2: Application and Scoring</a:t>
            </a:r>
          </a:p>
          <a:p>
            <a:pPr lvl="1">
              <a:lnSpc>
                <a:spcPct val="100000"/>
              </a:lnSpc>
              <a:spcBef>
                <a:spcPts val="0"/>
              </a:spcBef>
            </a:pPr>
            <a:r>
              <a:rPr lang="en-US" sz="2800" dirty="0"/>
              <a:t>Presenter: DeAndra Beck, Associate Dean for Research, International Studies and Programs</a:t>
            </a:r>
          </a:p>
          <a:p>
            <a:pPr>
              <a:lnSpc>
                <a:spcPct val="100000"/>
              </a:lnSpc>
              <a:spcBef>
                <a:spcPts val="0"/>
              </a:spcBef>
            </a:pPr>
            <a:endParaRPr lang="en-US" sz="3200" dirty="0"/>
          </a:p>
          <a:p>
            <a:pPr>
              <a:lnSpc>
                <a:spcPct val="100000"/>
              </a:lnSpc>
              <a:spcBef>
                <a:spcPts val="0"/>
              </a:spcBef>
            </a:pPr>
            <a:r>
              <a:rPr lang="en-US" sz="3200" b="1" dirty="0"/>
              <a:t>Topic 3: Internal MSU Process</a:t>
            </a:r>
          </a:p>
          <a:p>
            <a:pPr lvl="1">
              <a:lnSpc>
                <a:spcPct val="100000"/>
              </a:lnSpc>
              <a:spcBef>
                <a:spcPts val="0"/>
              </a:spcBef>
            </a:pPr>
            <a:r>
              <a:rPr lang="en-US" sz="2900" dirty="0"/>
              <a:t>Presenter: Beronda Montgomery, Interim Assistant Vice President, Research &amp; Innovation</a:t>
            </a:r>
          </a:p>
          <a:p>
            <a:pPr lvl="1">
              <a:lnSpc>
                <a:spcPct val="100000"/>
              </a:lnSpc>
              <a:spcBef>
                <a:spcPts val="0"/>
              </a:spcBef>
            </a:pPr>
            <a:endParaRPr lang="en-US" sz="3000" dirty="0"/>
          </a:p>
        </p:txBody>
      </p:sp>
    </p:spTree>
    <p:extLst>
      <p:ext uri="{BB962C8B-B14F-4D97-AF65-F5344CB8AC3E}">
        <p14:creationId xmlns:p14="http://schemas.microsoft.com/office/powerpoint/2010/main" val="501013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lstStyle/>
          <a:p>
            <a:r>
              <a:rPr lang="en-US" b="1" dirty="0"/>
              <a:t>Questions?</a:t>
            </a:r>
          </a:p>
        </p:txBody>
      </p:sp>
    </p:spTree>
    <p:extLst>
      <p:ext uri="{BB962C8B-B14F-4D97-AF65-F5344CB8AC3E}">
        <p14:creationId xmlns:p14="http://schemas.microsoft.com/office/powerpoint/2010/main" val="184621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7200" i="1" dirty="0"/>
              <a:t>Racial Equity 2030: </a:t>
            </a:r>
            <a:r>
              <a:rPr lang="en-US" sz="7200" dirty="0"/>
              <a:t>Overview</a:t>
            </a:r>
          </a:p>
        </p:txBody>
      </p:sp>
      <p:sp>
        <p:nvSpPr>
          <p:cNvPr id="5" name="Text Placeholder 4"/>
          <p:cNvSpPr>
            <a:spLocks noGrp="1"/>
          </p:cNvSpPr>
          <p:nvPr>
            <p:ph type="body" idx="1"/>
          </p:nvPr>
        </p:nvSpPr>
        <p:spPr/>
        <p:txBody>
          <a:bodyPr/>
          <a:lstStyle/>
          <a:p>
            <a:r>
              <a:rPr lang="en-US" b="1" dirty="0"/>
              <a:t>Presenter:</a:t>
            </a:r>
            <a:r>
              <a:rPr lang="en-US" dirty="0"/>
              <a:t> </a:t>
            </a:r>
            <a:r>
              <a:rPr lang="en-US" dirty="0" err="1"/>
              <a:t>tim</a:t>
            </a:r>
            <a:r>
              <a:rPr lang="en-US" dirty="0"/>
              <a:t> Wuchter, senior director, foundation relations, University advancement</a:t>
            </a:r>
          </a:p>
        </p:txBody>
      </p:sp>
    </p:spTree>
    <p:extLst>
      <p:ext uri="{BB962C8B-B14F-4D97-AF65-F5344CB8AC3E}">
        <p14:creationId xmlns:p14="http://schemas.microsoft.com/office/powerpoint/2010/main" val="918654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hidden="1"/>
          <p:cNvSpPr>
            <a:spLocks noGrp="1"/>
          </p:cNvSpPr>
          <p:nvPr>
            <p:ph type="title"/>
          </p:nvPr>
        </p:nvSpPr>
        <p:spPr>
          <a:xfrm>
            <a:off x="1097280" y="253751"/>
            <a:ext cx="10058400" cy="1450757"/>
          </a:xfrm>
        </p:spPr>
        <p:txBody>
          <a:bodyPr>
            <a:normAutofit/>
          </a:bodyPr>
          <a:lstStyle/>
          <a:p>
            <a:br>
              <a:rPr lang="en-US" sz="4400" b="1" u="sng" dirty="0"/>
            </a:br>
            <a:r>
              <a:rPr lang="en-US" sz="4400" b="1" u="sng" dirty="0"/>
              <a:t>Overview slide</a:t>
            </a:r>
            <a:endParaRPr lang="en-US" sz="4400" dirty="0"/>
          </a:p>
        </p:txBody>
      </p:sp>
      <p:pic>
        <p:nvPicPr>
          <p:cNvPr id="4" name="Picture 3" descr="Racial Equity 2030&#10;A Call for Bold Solutions to Drive an Equitable Future">
            <a:extLst>
              <a:ext uri="{FF2B5EF4-FFF2-40B4-BE49-F238E27FC236}">
                <a16:creationId xmlns:a16="http://schemas.microsoft.com/office/drawing/2014/main" id="{05BD31D3-569D-415B-BE41-10FA3827BA64}"/>
              </a:ext>
            </a:extLst>
          </p:cNvPr>
          <p:cNvPicPr>
            <a:picLocks noChangeAspect="1"/>
          </p:cNvPicPr>
          <p:nvPr/>
        </p:nvPicPr>
        <p:blipFill>
          <a:blip r:embed="rId2"/>
          <a:stretch>
            <a:fillRect/>
          </a:stretch>
        </p:blipFill>
        <p:spPr>
          <a:xfrm>
            <a:off x="3750341" y="120669"/>
            <a:ext cx="5229396" cy="1446711"/>
          </a:xfrm>
          <a:prstGeom prst="rect">
            <a:avLst/>
          </a:prstGeom>
        </p:spPr>
      </p:pic>
      <p:sp>
        <p:nvSpPr>
          <p:cNvPr id="7" name="Content Placeholder 6"/>
          <p:cNvSpPr>
            <a:spLocks noGrp="1"/>
          </p:cNvSpPr>
          <p:nvPr>
            <p:ph idx="1"/>
          </p:nvPr>
        </p:nvSpPr>
        <p:spPr/>
        <p:txBody>
          <a:bodyPr>
            <a:noAutofit/>
          </a:bodyPr>
          <a:lstStyle/>
          <a:p>
            <a:pPr marL="0" indent="0" algn="ctr">
              <a:lnSpc>
                <a:spcPct val="120000"/>
              </a:lnSpc>
              <a:buNone/>
            </a:pPr>
            <a:r>
              <a:rPr lang="en-US" sz="2400" i="1" dirty="0">
                <a:solidFill>
                  <a:schemeClr val="tx1"/>
                </a:solidFill>
              </a:rPr>
              <a:t>Racial equity is the primary challenge of our time. The future of too many children is bound by the color of their skin, their families’ circumstances, or the limits of opportunity because of systemic inequities in their communities. </a:t>
            </a:r>
          </a:p>
          <a:p>
            <a:pPr marL="0" indent="0" algn="ctr">
              <a:lnSpc>
                <a:spcPct val="120000"/>
              </a:lnSpc>
              <a:buNone/>
            </a:pPr>
            <a:r>
              <a:rPr lang="en-US" sz="2400" i="1" dirty="0">
                <a:solidFill>
                  <a:schemeClr val="tx1"/>
                </a:solidFill>
              </a:rPr>
              <a:t>The systems that perpetuate inequity and injustice                                                 have been generations in the making. </a:t>
            </a:r>
          </a:p>
          <a:p>
            <a:pPr marL="0" indent="0" algn="ctr">
              <a:lnSpc>
                <a:spcPct val="120000"/>
              </a:lnSpc>
              <a:buNone/>
            </a:pPr>
            <a:r>
              <a:rPr lang="en-US" sz="2400" b="1" i="1" dirty="0">
                <a:solidFill>
                  <a:schemeClr val="tx1"/>
                </a:solidFill>
              </a:rPr>
              <a:t>Racial Equity 2030                                                                                                               </a:t>
            </a:r>
            <a:r>
              <a:rPr lang="en-US" sz="2400" b="1" cap="all" dirty="0">
                <a:solidFill>
                  <a:schemeClr val="tx1"/>
                </a:solidFill>
              </a:rPr>
              <a:t>is a chance to reimagine and build a future where equity is realized.</a:t>
            </a:r>
          </a:p>
        </p:txBody>
      </p:sp>
      <p:cxnSp>
        <p:nvCxnSpPr>
          <p:cNvPr id="9" name="Straight Connector 8" descr="A line that separates text">
            <a:extLst>
              <a:ext uri="{FF2B5EF4-FFF2-40B4-BE49-F238E27FC236}">
                <a16:creationId xmlns:a16="http://schemas.microsoft.com/office/drawing/2014/main" id="{3459C0BF-DD4A-48BC-BA6B-9E3CAE2CB4E5}"/>
              </a:ext>
            </a:extLst>
          </p:cNvPr>
          <p:cNvCxnSpPr/>
          <p:nvPr/>
        </p:nvCxnSpPr>
        <p:spPr>
          <a:xfrm>
            <a:off x="4090160" y="3301696"/>
            <a:ext cx="3772585"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0" name="Straight Connector 9" descr="A line that separates text.">
            <a:extLst>
              <a:ext uri="{FF2B5EF4-FFF2-40B4-BE49-F238E27FC236}">
                <a16:creationId xmlns:a16="http://schemas.microsoft.com/office/drawing/2014/main" id="{DAC69B95-6A77-43D8-8C57-58949DBF1419}"/>
              </a:ext>
            </a:extLst>
          </p:cNvPr>
          <p:cNvCxnSpPr/>
          <p:nvPr/>
        </p:nvCxnSpPr>
        <p:spPr>
          <a:xfrm>
            <a:off x="4138526" y="4373971"/>
            <a:ext cx="3772585"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4404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821316"/>
            <a:ext cx="10058400" cy="916043"/>
          </a:xfrm>
        </p:spPr>
        <p:txBody>
          <a:bodyPr>
            <a:normAutofit fontScale="90000"/>
          </a:bodyPr>
          <a:lstStyle/>
          <a:p>
            <a:br>
              <a:rPr lang="en-US" sz="4400" b="1" dirty="0"/>
            </a:br>
            <a:br>
              <a:rPr lang="en-US" sz="4400" b="1" dirty="0"/>
            </a:br>
            <a:br>
              <a:rPr lang="en-US" sz="4400" b="1" dirty="0"/>
            </a:br>
            <a:br>
              <a:rPr lang="en-US" sz="4400" b="1" dirty="0"/>
            </a:br>
            <a:br>
              <a:rPr lang="en-US" sz="4400" b="1" u="sng" dirty="0"/>
            </a:br>
            <a:r>
              <a:rPr lang="en-US" sz="4900" b="1" dirty="0"/>
              <a:t>What is </a:t>
            </a:r>
            <a:r>
              <a:rPr lang="en-US" sz="4900" b="1" i="1" dirty="0"/>
              <a:t>Racial Equity 2030</a:t>
            </a:r>
            <a:r>
              <a:rPr lang="en-US" sz="4900" b="1" dirty="0"/>
              <a:t>?</a:t>
            </a:r>
            <a:endParaRPr lang="en-US" sz="4900" dirty="0"/>
          </a:p>
        </p:txBody>
      </p:sp>
      <p:sp>
        <p:nvSpPr>
          <p:cNvPr id="7" name="Content Placeholder 6"/>
          <p:cNvSpPr>
            <a:spLocks noGrp="1"/>
          </p:cNvSpPr>
          <p:nvPr>
            <p:ph idx="1"/>
          </p:nvPr>
        </p:nvSpPr>
        <p:spPr/>
        <p:txBody>
          <a:bodyPr>
            <a:noAutofit/>
          </a:bodyPr>
          <a:lstStyle/>
          <a:p>
            <a:pPr>
              <a:lnSpc>
                <a:spcPct val="120000"/>
              </a:lnSpc>
              <a:buFont typeface="Wingdings" panose="05000000000000000000" pitchFamily="2" charset="2"/>
              <a:buChar char="Ø"/>
            </a:pPr>
            <a:r>
              <a:rPr lang="en-US" sz="1800" b="1" i="1" dirty="0">
                <a:solidFill>
                  <a:schemeClr val="tx1"/>
                </a:solidFill>
              </a:rPr>
              <a:t>Racial Equity 2030 </a:t>
            </a:r>
            <a:r>
              <a:rPr lang="en-US" sz="1800" dirty="0">
                <a:solidFill>
                  <a:schemeClr val="tx1"/>
                </a:solidFill>
              </a:rPr>
              <a:t>is a $90 million global challenge in honor of the W. K. Kellogg Foundation’s 90th anniversary. </a:t>
            </a:r>
          </a:p>
          <a:p>
            <a:pPr>
              <a:lnSpc>
                <a:spcPct val="120000"/>
              </a:lnSpc>
              <a:buFont typeface="Wingdings" panose="05000000000000000000" pitchFamily="2" charset="2"/>
              <a:buChar char="Ø"/>
            </a:pPr>
            <a:r>
              <a:rPr lang="en-US" sz="1800" b="1" i="1" dirty="0">
                <a:solidFill>
                  <a:schemeClr val="tx1"/>
                </a:solidFill>
              </a:rPr>
              <a:t>Racial Equity 2030 </a:t>
            </a:r>
            <a:r>
              <a:rPr lang="en-US" sz="1800" dirty="0">
                <a:solidFill>
                  <a:schemeClr val="tx1"/>
                </a:solidFill>
              </a:rPr>
              <a:t>is hosted by the Kellogg Foundation and managed by Lever for Change, a MacArthur Foundation affiliate whose mission is to unlock significant philanthropic capital and accelerate positive social change around the world’s biggest challenges. </a:t>
            </a:r>
          </a:p>
          <a:p>
            <a:pPr lvl="1">
              <a:lnSpc>
                <a:spcPct val="120000"/>
              </a:lnSpc>
              <a:buFont typeface="Arial" panose="020B0604020202020204" pitchFamily="34" charset="0"/>
              <a:buChar char="•"/>
            </a:pPr>
            <a:r>
              <a:rPr lang="en-US" sz="1400" u="sng" dirty="0">
                <a:solidFill>
                  <a:schemeClr val="tx1"/>
                </a:solidFill>
              </a:rPr>
              <a:t>NOTE</a:t>
            </a:r>
            <a:r>
              <a:rPr lang="en-US" sz="1400" dirty="0">
                <a:solidFill>
                  <a:schemeClr val="tx1"/>
                </a:solidFill>
              </a:rPr>
              <a:t>:  Lever for Change also manages the MacArthur 100&amp;Change initiative, on which </a:t>
            </a:r>
            <a:r>
              <a:rPr lang="en-US" sz="1400" b="1" i="1" dirty="0">
                <a:solidFill>
                  <a:schemeClr val="tx1"/>
                </a:solidFill>
              </a:rPr>
              <a:t>Racial Equity 2030 </a:t>
            </a:r>
            <a:r>
              <a:rPr lang="en-US" sz="1400" dirty="0">
                <a:solidFill>
                  <a:schemeClr val="tx1"/>
                </a:solidFill>
              </a:rPr>
              <a:t>is modeled, as well 	as other competitions that address global challenges.</a:t>
            </a:r>
          </a:p>
          <a:p>
            <a:pPr>
              <a:lnSpc>
                <a:spcPct val="120000"/>
              </a:lnSpc>
              <a:buFont typeface="Wingdings" panose="05000000000000000000" pitchFamily="2" charset="2"/>
              <a:buChar char="Ø"/>
            </a:pPr>
            <a:r>
              <a:rPr lang="en-US" sz="1800" b="1" i="1" dirty="0">
                <a:solidFill>
                  <a:schemeClr val="tx1"/>
                </a:solidFill>
              </a:rPr>
              <a:t>Racial Equity 2030 </a:t>
            </a:r>
            <a:r>
              <a:rPr lang="en-US" sz="1800" dirty="0">
                <a:solidFill>
                  <a:schemeClr val="tx1"/>
                </a:solidFill>
              </a:rPr>
              <a:t>is a call for bold solutions to drive an equitable future for children, their families, and communities. </a:t>
            </a:r>
          </a:p>
          <a:p>
            <a:pPr>
              <a:lnSpc>
                <a:spcPct val="120000"/>
              </a:lnSpc>
              <a:buFont typeface="Wingdings" panose="05000000000000000000" pitchFamily="2" charset="2"/>
              <a:buChar char="Ø"/>
            </a:pPr>
            <a:r>
              <a:rPr lang="en-US" sz="1800" b="1" i="1" dirty="0">
                <a:solidFill>
                  <a:schemeClr val="tx1"/>
                </a:solidFill>
              </a:rPr>
              <a:t>Racial Equity 2030 </a:t>
            </a:r>
            <a:r>
              <a:rPr lang="en-US" sz="1800" dirty="0">
                <a:solidFill>
                  <a:schemeClr val="tx1"/>
                </a:solidFill>
              </a:rPr>
              <a:t>seeks ideas from anywhere in the world and will scale them over the next decade to transform the systems and institutions that uphold inequity. Solutions may tackle the social, economic, political, or institutional inequities we see today. </a:t>
            </a:r>
          </a:p>
        </p:txBody>
      </p:sp>
    </p:spTree>
    <p:extLst>
      <p:ext uri="{BB962C8B-B14F-4D97-AF65-F5344CB8AC3E}">
        <p14:creationId xmlns:p14="http://schemas.microsoft.com/office/powerpoint/2010/main" val="225709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400" b="1" dirty="0"/>
              <a:t>What is </a:t>
            </a:r>
            <a:r>
              <a:rPr lang="en-US" sz="4400" b="1" i="1" dirty="0"/>
              <a:t>Racial Equity 2030</a:t>
            </a:r>
            <a:r>
              <a:rPr lang="en-US" sz="4400" b="1" dirty="0"/>
              <a:t>? </a:t>
            </a:r>
            <a:r>
              <a:rPr lang="en-US" sz="4400" b="1" i="1" dirty="0"/>
              <a:t>Cont.</a:t>
            </a:r>
            <a:endParaRPr lang="en-US" sz="4400" i="1" dirty="0"/>
          </a:p>
        </p:txBody>
      </p:sp>
      <p:sp>
        <p:nvSpPr>
          <p:cNvPr id="4" name="Content Placeholder 3"/>
          <p:cNvSpPr>
            <a:spLocks noGrp="1"/>
          </p:cNvSpPr>
          <p:nvPr>
            <p:ph idx="1"/>
          </p:nvPr>
        </p:nvSpPr>
        <p:spPr>
          <a:xfrm>
            <a:off x="1097279" y="1845734"/>
            <a:ext cx="10353315" cy="4373834"/>
          </a:xfrm>
        </p:spPr>
        <p:txBody>
          <a:bodyPr>
            <a:normAutofit/>
          </a:bodyPr>
          <a:lstStyle/>
          <a:p>
            <a:pPr>
              <a:buFont typeface="Wingdings" panose="05000000000000000000" pitchFamily="2" charset="2"/>
              <a:buChar char="Ø"/>
            </a:pPr>
            <a:r>
              <a:rPr lang="en-US" b="1" i="1" dirty="0"/>
              <a:t>Racial Equity 2030 </a:t>
            </a:r>
            <a:r>
              <a:rPr lang="en-US" dirty="0"/>
              <a:t>is open to teams from anywhere in the world. </a:t>
            </a:r>
          </a:p>
          <a:p>
            <a:pPr>
              <a:buFont typeface="Wingdings" panose="05000000000000000000" pitchFamily="2" charset="2"/>
              <a:buChar char="Ø"/>
            </a:pPr>
            <a:r>
              <a:rPr lang="en-US" dirty="0"/>
              <a:t>Proposed ideas must embrace and reflect the values of racial equity and justice. </a:t>
            </a:r>
          </a:p>
          <a:p>
            <a:pPr>
              <a:buFont typeface="Wingdings" panose="05000000000000000000" pitchFamily="2" charset="2"/>
              <a:buChar char="Ø"/>
            </a:pPr>
            <a:r>
              <a:rPr lang="en-US" dirty="0"/>
              <a:t>They must be led by a team that centers on lived experience and includes communities closest to the issue as part of leadership in the project.</a:t>
            </a:r>
          </a:p>
          <a:p>
            <a:pPr>
              <a:buFont typeface="Wingdings" panose="05000000000000000000" pitchFamily="2" charset="2"/>
              <a:buChar char="Ø"/>
            </a:pPr>
            <a:r>
              <a:rPr lang="en-US" dirty="0"/>
              <a:t>Up to ten teams will be selected as Finalists, and each will receive a $1 million planning grant as well as nine months of capacity-building support to further develop their project and strengthen their applications.</a:t>
            </a:r>
          </a:p>
          <a:p>
            <a:pPr>
              <a:buFont typeface="Wingdings" panose="05000000000000000000" pitchFamily="2" charset="2"/>
              <a:buChar char="Ø"/>
            </a:pPr>
            <a:r>
              <a:rPr lang="en-US" dirty="0"/>
              <a:t>At least five additional awards adding up to a minimum of $80 million will be announced in the summer of 2022:</a:t>
            </a:r>
          </a:p>
          <a:p>
            <a:pPr lvl="1">
              <a:buFont typeface="Arial" panose="020B0604020202020204" pitchFamily="34" charset="0"/>
              <a:buChar char="•"/>
            </a:pPr>
            <a:r>
              <a:rPr lang="en-US" dirty="0"/>
              <a:t>At least three Awardees will each receive a $20 million grant.</a:t>
            </a:r>
          </a:p>
          <a:p>
            <a:pPr lvl="1">
              <a:buFont typeface="Arial" panose="020B0604020202020204" pitchFamily="34" charset="0"/>
              <a:buChar char="•"/>
            </a:pPr>
            <a:r>
              <a:rPr lang="en-US" dirty="0"/>
              <a:t>At least two additional Awardees will each receive a $10 million grant.</a:t>
            </a:r>
          </a:p>
          <a:p>
            <a:pPr lvl="1">
              <a:buFont typeface="Arial" panose="020B0604020202020204" pitchFamily="34" charset="0"/>
              <a:buChar char="•"/>
            </a:pPr>
            <a:r>
              <a:rPr lang="en-US" dirty="0"/>
              <a:t>These awards will be paid out over nine years to coincide with the Kellogg Foundation’s 100th anniversary. </a:t>
            </a:r>
          </a:p>
        </p:txBody>
      </p:sp>
    </p:spTree>
    <p:extLst>
      <p:ext uri="{BB962C8B-B14F-4D97-AF65-F5344CB8AC3E}">
        <p14:creationId xmlns:p14="http://schemas.microsoft.com/office/powerpoint/2010/main" val="2890862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normAutofit/>
          </a:bodyPr>
          <a:lstStyle/>
          <a:p>
            <a:pPr marL="0" indent="0"/>
            <a:r>
              <a:rPr lang="en-US" sz="4400" b="1" i="1" dirty="0"/>
              <a:t>Racial Equity 2030 </a:t>
            </a:r>
            <a:r>
              <a:rPr lang="en-US" sz="4400" b="1" dirty="0"/>
              <a:t>Timeline</a:t>
            </a:r>
            <a:endParaRPr lang="en-US" sz="4400" dirty="0"/>
          </a:p>
        </p:txBody>
      </p:sp>
      <p:sp>
        <p:nvSpPr>
          <p:cNvPr id="8" name="Content Placeholder 7"/>
          <p:cNvSpPr>
            <a:spLocks noGrp="1"/>
          </p:cNvSpPr>
          <p:nvPr>
            <p:ph idx="1"/>
          </p:nvPr>
        </p:nvSpPr>
        <p:spPr>
          <a:xfrm>
            <a:off x="1097280" y="2150534"/>
            <a:ext cx="10058400" cy="4023360"/>
          </a:xfrm>
        </p:spPr>
        <p:txBody>
          <a:bodyPr>
            <a:normAutofit/>
          </a:bodyPr>
          <a:lstStyle/>
          <a:p>
            <a:r>
              <a:rPr lang="en-US" sz="2400" b="1" dirty="0"/>
              <a:t>READINESS</a:t>
            </a:r>
            <a:r>
              <a:rPr lang="en-US" sz="2400" dirty="0"/>
              <a:t>*			October 2020 – January 2021</a:t>
            </a:r>
          </a:p>
          <a:p>
            <a:r>
              <a:rPr lang="en-US" sz="2400" b="1" dirty="0"/>
              <a:t>REGISTRATION</a:t>
            </a:r>
            <a:r>
              <a:rPr lang="en-US" sz="2400" dirty="0"/>
              <a:t>		January 28, 2021</a:t>
            </a:r>
          </a:p>
          <a:p>
            <a:r>
              <a:rPr lang="en-US" sz="2400" b="1" dirty="0"/>
              <a:t>APPLICATION</a:t>
            </a:r>
            <a:r>
              <a:rPr lang="en-US" sz="2400" dirty="0"/>
              <a:t>			February 25, 2021</a:t>
            </a:r>
          </a:p>
          <a:p>
            <a:r>
              <a:rPr lang="en-US" sz="2400" b="1" dirty="0"/>
              <a:t>EVALUATION</a:t>
            </a:r>
            <a:r>
              <a:rPr lang="en-US" sz="2400" dirty="0"/>
              <a:t>			March – May 2021</a:t>
            </a:r>
          </a:p>
          <a:p>
            <a:r>
              <a:rPr lang="en-US" sz="2400" b="1" dirty="0"/>
              <a:t>FINALISTS SELECTED</a:t>
            </a:r>
            <a:r>
              <a:rPr lang="en-US" sz="2400" dirty="0"/>
              <a:t>		July 2021</a:t>
            </a:r>
          </a:p>
          <a:p>
            <a:r>
              <a:rPr lang="en-US" sz="2400" b="1" dirty="0"/>
              <a:t>AWARDEES ANNOUNCED</a:t>
            </a:r>
            <a:r>
              <a:rPr lang="en-US" sz="2400" dirty="0"/>
              <a:t>	Summer 2022</a:t>
            </a:r>
            <a:endParaRPr lang="en-US" sz="1800" i="1" dirty="0"/>
          </a:p>
          <a:p>
            <a:r>
              <a:rPr lang="en-US" sz="1800" i="1" dirty="0"/>
              <a:t>*Use the Organizational Readiness Tool to determine if your solution is a good match for this challenge:  </a:t>
            </a:r>
            <a:r>
              <a:rPr lang="en-US" sz="1800" dirty="0">
                <a:hlinkClick r:id="rId2"/>
              </a:rPr>
              <a:t>https://www.racialequity2030.org/readiness-tool</a:t>
            </a:r>
            <a:r>
              <a:rPr lang="en-US" sz="1800" dirty="0"/>
              <a:t>  </a:t>
            </a:r>
          </a:p>
          <a:p>
            <a:endParaRPr lang="en-US" sz="1800" i="1" dirty="0"/>
          </a:p>
          <a:p>
            <a:endParaRPr lang="en-US" sz="1800" i="1" dirty="0"/>
          </a:p>
          <a:p>
            <a:endParaRPr lang="en-US" sz="1800" i="1" dirty="0"/>
          </a:p>
          <a:p>
            <a:endParaRPr lang="en-US" sz="1800" i="1" dirty="0"/>
          </a:p>
        </p:txBody>
      </p:sp>
    </p:spTree>
    <p:extLst>
      <p:ext uri="{BB962C8B-B14F-4D97-AF65-F5344CB8AC3E}">
        <p14:creationId xmlns:p14="http://schemas.microsoft.com/office/powerpoint/2010/main" val="6672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7200" i="1" dirty="0"/>
              <a:t>Racial Equity 2030: </a:t>
            </a:r>
            <a:r>
              <a:rPr lang="en-US" sz="7200" dirty="0"/>
              <a:t>Application and Scoring</a:t>
            </a:r>
          </a:p>
        </p:txBody>
      </p:sp>
      <p:sp>
        <p:nvSpPr>
          <p:cNvPr id="5" name="Text Placeholder 4"/>
          <p:cNvSpPr>
            <a:spLocks noGrp="1"/>
          </p:cNvSpPr>
          <p:nvPr>
            <p:ph type="body" idx="1"/>
          </p:nvPr>
        </p:nvSpPr>
        <p:spPr/>
        <p:txBody>
          <a:bodyPr>
            <a:normAutofit/>
          </a:bodyPr>
          <a:lstStyle/>
          <a:p>
            <a:r>
              <a:rPr lang="en-US" b="1" dirty="0"/>
              <a:t>Presenter: </a:t>
            </a:r>
            <a:r>
              <a:rPr lang="en-US" dirty="0" err="1"/>
              <a:t>deandra</a:t>
            </a:r>
            <a:r>
              <a:rPr lang="en-US" dirty="0"/>
              <a:t> beck, associate dean for research, international studies and programs</a:t>
            </a:r>
          </a:p>
        </p:txBody>
      </p:sp>
    </p:spTree>
    <p:extLst>
      <p:ext uri="{BB962C8B-B14F-4D97-AF65-F5344CB8AC3E}">
        <p14:creationId xmlns:p14="http://schemas.microsoft.com/office/powerpoint/2010/main" val="2796498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descr="The Application: Overview"/>
          <p:cNvSpPr txBox="1">
            <a:spLocks/>
          </p:cNvSpPr>
          <p:nvPr/>
        </p:nvSpPr>
        <p:spPr>
          <a:xfrm>
            <a:off x="325820" y="615819"/>
            <a:ext cx="11585028" cy="59584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3" name="Rectangle 2">
            <a:extLst>
              <a:ext uri="{C183D7F6-B498-43B3-948B-1728B52AA6E4}">
                <adec:decorative xmlns:adec="http://schemas.microsoft.com/office/drawing/2017/decorative" val="1"/>
              </a:ext>
            </a:extLst>
          </p:cNvPr>
          <p:cNvSpPr/>
          <p:nvPr/>
        </p:nvSpPr>
        <p:spPr>
          <a:xfrm>
            <a:off x="1017037" y="1455576"/>
            <a:ext cx="10795518" cy="369332"/>
          </a:xfrm>
          <a:prstGeom prst="rect">
            <a:avLst/>
          </a:prstGeom>
        </p:spPr>
        <p:txBody>
          <a:bodyPr wrap="square">
            <a:spAutoFit/>
          </a:bodyPr>
          <a:lstStyle/>
          <a:p>
            <a:r>
              <a:rPr lang="en-US" dirty="0">
                <a:effectLst/>
              </a:rPr>
              <a:t> </a:t>
            </a:r>
          </a:p>
        </p:txBody>
      </p:sp>
      <p:sp>
        <p:nvSpPr>
          <p:cNvPr id="4" name="Title 3"/>
          <p:cNvSpPr>
            <a:spLocks noGrp="1"/>
          </p:cNvSpPr>
          <p:nvPr>
            <p:ph type="title"/>
          </p:nvPr>
        </p:nvSpPr>
        <p:spPr/>
        <p:txBody>
          <a:bodyPr>
            <a:normAutofit/>
          </a:bodyPr>
          <a:lstStyle/>
          <a:p>
            <a:r>
              <a:rPr lang="en-US" sz="4400" b="1" dirty="0"/>
              <a:t>The Application: Overview</a:t>
            </a:r>
            <a:endParaRPr lang="en-US" sz="4400" dirty="0"/>
          </a:p>
        </p:txBody>
      </p:sp>
      <p:sp>
        <p:nvSpPr>
          <p:cNvPr id="5" name="Content Placeholder 4" descr="Racial Equity 2030 uses an online application that consists of the following components:&#10;Quick Pitch&#10;Video Presentation&#10;Your Team&#10;The Challenge&#10;Your Solution&#10;Subject Area and Location of Work&#10;Projected Impact&#10;Resource Requirements&#10;Additional Due Diligence&#10;Administrative Information&#10;Additional Information to be Provided&#10;"/>
          <p:cNvSpPr>
            <a:spLocks noGrp="1"/>
          </p:cNvSpPr>
          <p:nvPr>
            <p:ph idx="1"/>
          </p:nvPr>
        </p:nvSpPr>
        <p:spPr>
          <a:xfrm>
            <a:off x="1097280" y="1737359"/>
            <a:ext cx="10229747" cy="4636063"/>
          </a:xfrm>
        </p:spPr>
        <p:txBody>
          <a:bodyPr>
            <a:noAutofit/>
          </a:bodyPr>
          <a:lstStyle/>
          <a:p>
            <a:pPr marL="0" lvl="0" indent="0">
              <a:lnSpc>
                <a:spcPct val="120000"/>
              </a:lnSpc>
              <a:spcBef>
                <a:spcPts val="0"/>
              </a:spcBef>
              <a:buNone/>
            </a:pPr>
            <a:r>
              <a:rPr lang="en-US" b="1" i="1" dirty="0"/>
              <a:t>Racial Equity 2030 </a:t>
            </a:r>
            <a:r>
              <a:rPr lang="en-US" dirty="0"/>
              <a:t>uses an online application that consists of the following components:</a:t>
            </a:r>
          </a:p>
          <a:p>
            <a:pPr marL="457200" lvl="0" indent="-457200">
              <a:lnSpc>
                <a:spcPct val="120000"/>
              </a:lnSpc>
              <a:spcBef>
                <a:spcPts val="0"/>
              </a:spcBef>
              <a:buFont typeface="+mj-lt"/>
              <a:buAutoNum type="alphaUcPeriod"/>
            </a:pPr>
            <a:r>
              <a:rPr lang="en-US" sz="1800" dirty="0"/>
              <a:t>Quick Pitch</a:t>
            </a:r>
          </a:p>
          <a:p>
            <a:pPr marL="457200" lvl="0" indent="-457200">
              <a:lnSpc>
                <a:spcPct val="120000"/>
              </a:lnSpc>
              <a:spcBef>
                <a:spcPts val="0"/>
              </a:spcBef>
              <a:buFont typeface="+mj-lt"/>
              <a:buAutoNum type="alphaUcPeriod"/>
            </a:pPr>
            <a:r>
              <a:rPr lang="en-US" sz="1800" dirty="0"/>
              <a:t>Video Presentation</a:t>
            </a:r>
          </a:p>
          <a:p>
            <a:pPr marL="457200" lvl="0" indent="-457200">
              <a:lnSpc>
                <a:spcPct val="120000"/>
              </a:lnSpc>
              <a:spcBef>
                <a:spcPts val="0"/>
              </a:spcBef>
              <a:buFont typeface="+mj-lt"/>
              <a:buAutoNum type="alphaUcPeriod"/>
            </a:pPr>
            <a:r>
              <a:rPr lang="en-US" sz="1800" dirty="0"/>
              <a:t>Your Team</a:t>
            </a:r>
          </a:p>
          <a:p>
            <a:pPr marL="457200" lvl="0" indent="-457200">
              <a:lnSpc>
                <a:spcPct val="120000"/>
              </a:lnSpc>
              <a:spcBef>
                <a:spcPts val="0"/>
              </a:spcBef>
              <a:buFont typeface="+mj-lt"/>
              <a:buAutoNum type="alphaUcPeriod"/>
            </a:pPr>
            <a:r>
              <a:rPr lang="en-US" sz="1800" dirty="0"/>
              <a:t>The Challenge</a:t>
            </a:r>
          </a:p>
          <a:p>
            <a:pPr marL="457200" lvl="0" indent="-457200">
              <a:lnSpc>
                <a:spcPct val="120000"/>
              </a:lnSpc>
              <a:spcBef>
                <a:spcPts val="0"/>
              </a:spcBef>
              <a:buFont typeface="+mj-lt"/>
              <a:buAutoNum type="alphaUcPeriod"/>
            </a:pPr>
            <a:r>
              <a:rPr lang="en-US" sz="1800" dirty="0"/>
              <a:t>Your Solution</a:t>
            </a:r>
          </a:p>
          <a:p>
            <a:pPr marL="457200" lvl="0" indent="-457200">
              <a:lnSpc>
                <a:spcPct val="120000"/>
              </a:lnSpc>
              <a:spcBef>
                <a:spcPts val="0"/>
              </a:spcBef>
              <a:buFont typeface="+mj-lt"/>
              <a:buAutoNum type="alphaUcPeriod"/>
            </a:pPr>
            <a:r>
              <a:rPr lang="en-US" sz="1800" dirty="0"/>
              <a:t>Subject Area and Location of Work</a:t>
            </a:r>
          </a:p>
          <a:p>
            <a:pPr marL="457200" lvl="0" indent="-457200">
              <a:lnSpc>
                <a:spcPct val="120000"/>
              </a:lnSpc>
              <a:spcBef>
                <a:spcPts val="0"/>
              </a:spcBef>
              <a:buFont typeface="+mj-lt"/>
              <a:buAutoNum type="alphaUcPeriod"/>
            </a:pPr>
            <a:r>
              <a:rPr lang="en-US" sz="1800" dirty="0"/>
              <a:t>Projected Impact</a:t>
            </a:r>
          </a:p>
          <a:p>
            <a:pPr marL="457200" lvl="0" indent="-457200">
              <a:lnSpc>
                <a:spcPct val="120000"/>
              </a:lnSpc>
              <a:spcBef>
                <a:spcPts val="0"/>
              </a:spcBef>
              <a:buFont typeface="+mj-lt"/>
              <a:buAutoNum type="alphaUcPeriod"/>
            </a:pPr>
            <a:r>
              <a:rPr lang="en-US" sz="1800" dirty="0"/>
              <a:t>Resource Requirements</a:t>
            </a:r>
          </a:p>
          <a:p>
            <a:pPr marL="457200" lvl="0" indent="-457200">
              <a:lnSpc>
                <a:spcPct val="120000"/>
              </a:lnSpc>
              <a:spcBef>
                <a:spcPts val="0"/>
              </a:spcBef>
              <a:buFont typeface="+mj-lt"/>
              <a:buAutoNum type="alphaUcPeriod"/>
            </a:pPr>
            <a:r>
              <a:rPr lang="en-US" sz="1800" dirty="0"/>
              <a:t>Additional Due Diligence</a:t>
            </a:r>
          </a:p>
          <a:p>
            <a:pPr marL="457200" lvl="0" indent="-457200">
              <a:lnSpc>
                <a:spcPct val="120000"/>
              </a:lnSpc>
              <a:spcBef>
                <a:spcPts val="0"/>
              </a:spcBef>
              <a:buFont typeface="+mj-lt"/>
              <a:buAutoNum type="alphaUcPeriod"/>
            </a:pPr>
            <a:r>
              <a:rPr lang="en-US" sz="1800" dirty="0"/>
              <a:t>Administrative Information</a:t>
            </a:r>
          </a:p>
          <a:p>
            <a:pPr marL="457200" lvl="0" indent="-457200">
              <a:lnSpc>
                <a:spcPct val="120000"/>
              </a:lnSpc>
              <a:spcBef>
                <a:spcPts val="0"/>
              </a:spcBef>
              <a:buFont typeface="+mj-lt"/>
              <a:buAutoNum type="alphaUcPeriod"/>
            </a:pPr>
            <a:r>
              <a:rPr lang="en-US" sz="1800" dirty="0"/>
              <a:t>Additional Information to be Provided</a:t>
            </a:r>
          </a:p>
        </p:txBody>
      </p:sp>
    </p:spTree>
    <p:extLst>
      <p:ext uri="{BB962C8B-B14F-4D97-AF65-F5344CB8AC3E}">
        <p14:creationId xmlns:p14="http://schemas.microsoft.com/office/powerpoint/2010/main" val="190070212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1155</TotalTime>
  <Words>2025</Words>
  <Application>Microsoft Office PowerPoint</Application>
  <PresentationFormat>Widescreen</PresentationFormat>
  <Paragraphs>163</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Retrospect</vt:lpstr>
      <vt:lpstr>Opening slide</vt:lpstr>
      <vt:lpstr>Session Outline </vt:lpstr>
      <vt:lpstr>Racial Equity 2030: Overview</vt:lpstr>
      <vt:lpstr> Overview slide</vt:lpstr>
      <vt:lpstr>     What is Racial Equity 2030?</vt:lpstr>
      <vt:lpstr>What is Racial Equity 2030? Cont.</vt:lpstr>
      <vt:lpstr>Racial Equity 2030 Timeline</vt:lpstr>
      <vt:lpstr>Racial Equity 2030: Application and Scoring</vt:lpstr>
      <vt:lpstr>The Application: Overview</vt:lpstr>
      <vt:lpstr>The Application: Critical Items</vt:lpstr>
      <vt:lpstr>The Application: Critical Items, Cont.</vt:lpstr>
      <vt:lpstr>The Application: Racial Equity in a Global Context</vt:lpstr>
      <vt:lpstr>The Application: Budget</vt:lpstr>
      <vt:lpstr>Scoring Rubric: Overview</vt:lpstr>
      <vt:lpstr>Scoring Rubric: Traits</vt:lpstr>
      <vt:lpstr>Internal MSU Process</vt:lpstr>
      <vt:lpstr>Internal Process for Racial Equity 2030</vt:lpstr>
      <vt:lpstr>Internal Process Timeline</vt:lpstr>
      <vt:lpstr>Additional Resources</vt:lpstr>
      <vt:lpstr>Questions?</vt:lpstr>
    </vt:vector>
  </TitlesOfParts>
  <Company>Michigan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Wuchter</dc:creator>
  <cp:lastModifiedBy>Kauffman, Melanie</cp:lastModifiedBy>
  <cp:revision>93</cp:revision>
  <dcterms:created xsi:type="dcterms:W3CDTF">2019-01-22T15:19:53Z</dcterms:created>
  <dcterms:modified xsi:type="dcterms:W3CDTF">2020-11-05T17:17:56Z</dcterms:modified>
</cp:coreProperties>
</file>